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39"/>
  </p:notesMasterIdLst>
  <p:sldIdLst>
    <p:sldId id="2147472030" r:id="rId2"/>
    <p:sldId id="2147472056" r:id="rId3"/>
    <p:sldId id="2147472031" r:id="rId4"/>
    <p:sldId id="2147472032" r:id="rId5"/>
    <p:sldId id="2147472060" r:id="rId6"/>
    <p:sldId id="2147472078" r:id="rId7"/>
    <p:sldId id="11761" r:id="rId8"/>
    <p:sldId id="2147472063" r:id="rId9"/>
    <p:sldId id="727" r:id="rId10"/>
    <p:sldId id="2147472046" r:id="rId11"/>
    <p:sldId id="2147472035" r:id="rId12"/>
    <p:sldId id="2147472038" r:id="rId13"/>
    <p:sldId id="11792" r:id="rId14"/>
    <p:sldId id="11796" r:id="rId15"/>
    <p:sldId id="568" r:id="rId16"/>
    <p:sldId id="266" r:id="rId17"/>
    <p:sldId id="859" r:id="rId18"/>
    <p:sldId id="2147472072" r:id="rId19"/>
    <p:sldId id="2147472076" r:id="rId20"/>
    <p:sldId id="935" r:id="rId21"/>
    <p:sldId id="781" r:id="rId22"/>
    <p:sldId id="576" r:id="rId23"/>
    <p:sldId id="257" r:id="rId24"/>
    <p:sldId id="2147472069" r:id="rId25"/>
    <p:sldId id="2147472070" r:id="rId26"/>
    <p:sldId id="8195" r:id="rId27"/>
    <p:sldId id="1174" r:id="rId28"/>
    <p:sldId id="2147472074" r:id="rId29"/>
    <p:sldId id="11806" r:id="rId30"/>
    <p:sldId id="2147472079" r:id="rId31"/>
    <p:sldId id="2147472080" r:id="rId32"/>
    <p:sldId id="2147472054" r:id="rId33"/>
    <p:sldId id="261" r:id="rId34"/>
    <p:sldId id="1145" r:id="rId35"/>
    <p:sldId id="947" r:id="rId36"/>
    <p:sldId id="2147472059" r:id="rId37"/>
    <p:sldId id="214747207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9A560F-47E0-1E58-1928-E0FA19A47396}" name="Pinto, Duane (HMFP - Cardiology)" initials="PD(C" userId="S::dpinto@bidmc.harvard.edu::4c14dc39-546f-40f6-b8e6-0b0c298efe3c" providerId="AD"/>
  <p188:author id="{60C87EF0-1ED8-ECA4-ECDD-2E5ABB992F90}" name="John Kilcoyne" initials="JK" userId="S::kilcoyne@jenavalve.com::e908a688-3ffd-4c0e-b133-48e271e1218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hl, Torsten P." initials="VTP" lastIdx="1" clrIdx="0">
    <p:extLst>
      <p:ext uri="{19B8F6BF-5375-455C-9EA6-DF929625EA0E}">
        <p15:presenceInfo xmlns:p15="http://schemas.microsoft.com/office/powerpoint/2012/main" userId="S::tv2193@cumc.columbia.edu::1878013c-d80d-4e61-bb38-883dc9dcec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91A"/>
    <a:srgbClr val="1D384C"/>
    <a:srgbClr val="0E1C26"/>
    <a:srgbClr val="FF9900"/>
    <a:srgbClr val="669900"/>
    <a:srgbClr val="421C5E"/>
    <a:srgbClr val="3EBBEF"/>
    <a:srgbClr val="05456E"/>
    <a:srgbClr val="0073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84996" autoAdjust="0"/>
  </p:normalViewPr>
  <p:slideViewPr>
    <p:cSldViewPr snapToGrid="0">
      <p:cViewPr varScale="1">
        <p:scale>
          <a:sx n="99" d="100"/>
          <a:sy n="99" d="100"/>
        </p:scale>
        <p:origin x="12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8/10/relationships/authors" Target="authors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un" userId="2a2e73b5-766f-4a09-8a5d-b126f5dec5d0" providerId="ADAL" clId="{1C237C42-C2DC-483F-8E1C-A586F435254B}"/>
    <pc:docChg chg="delSld modSld">
      <pc:chgData name="Daniel Sun" userId="2a2e73b5-766f-4a09-8a5d-b126f5dec5d0" providerId="ADAL" clId="{1C237C42-C2DC-483F-8E1C-A586F435254B}" dt="2023-11-05T17:05:36.796" v="2" actId="20577"/>
      <pc:docMkLst>
        <pc:docMk/>
      </pc:docMkLst>
      <pc:sldChg chg="modNotesTx">
        <pc:chgData name="Daniel Sun" userId="2a2e73b5-766f-4a09-8a5d-b126f5dec5d0" providerId="ADAL" clId="{1C237C42-C2DC-483F-8E1C-A586F435254B}" dt="2023-11-05T17:05:23.860" v="1" actId="20577"/>
        <pc:sldMkLst>
          <pc:docMk/>
          <pc:sldMk cId="1991249193" sldId="576"/>
        </pc:sldMkLst>
      </pc:sldChg>
      <pc:sldChg chg="del">
        <pc:chgData name="Daniel Sun" userId="2a2e73b5-766f-4a09-8a5d-b126f5dec5d0" providerId="ADAL" clId="{1C237C42-C2DC-483F-8E1C-A586F435254B}" dt="2023-11-02T18:12:49.368" v="0" actId="47"/>
        <pc:sldMkLst>
          <pc:docMk/>
          <pc:sldMk cId="4192540060" sldId="2147472025"/>
        </pc:sldMkLst>
      </pc:sldChg>
      <pc:sldChg chg="del">
        <pc:chgData name="Daniel Sun" userId="2a2e73b5-766f-4a09-8a5d-b126f5dec5d0" providerId="ADAL" clId="{1C237C42-C2DC-483F-8E1C-A586F435254B}" dt="2023-11-02T18:12:49.368" v="0" actId="47"/>
        <pc:sldMkLst>
          <pc:docMk/>
          <pc:sldMk cId="420279036" sldId="2147472061"/>
        </pc:sldMkLst>
      </pc:sldChg>
      <pc:sldChg chg="del">
        <pc:chgData name="Daniel Sun" userId="2a2e73b5-766f-4a09-8a5d-b126f5dec5d0" providerId="ADAL" clId="{1C237C42-C2DC-483F-8E1C-A586F435254B}" dt="2023-11-02T18:12:49.368" v="0" actId="47"/>
        <pc:sldMkLst>
          <pc:docMk/>
          <pc:sldMk cId="284131093" sldId="2147472077"/>
        </pc:sldMkLst>
      </pc:sldChg>
      <pc:sldChg chg="modNotesTx">
        <pc:chgData name="Daniel Sun" userId="2a2e73b5-766f-4a09-8a5d-b126f5dec5d0" providerId="ADAL" clId="{1C237C42-C2DC-483F-8E1C-A586F435254B}" dt="2023-11-05T17:05:36.796" v="2" actId="20577"/>
        <pc:sldMkLst>
          <pc:docMk/>
          <pc:sldMk cId="3277732822" sldId="2147472080"/>
        </pc:sldMkLst>
      </pc:sldChg>
      <pc:sldChg chg="del">
        <pc:chgData name="Daniel Sun" userId="2a2e73b5-766f-4a09-8a5d-b126f5dec5d0" providerId="ADAL" clId="{1C237C42-C2DC-483F-8E1C-A586F435254B}" dt="2023-11-02T18:12:49.368" v="0" actId="47"/>
        <pc:sldMkLst>
          <pc:docMk/>
          <pc:sldMk cId="9062921" sldId="2147472084"/>
        </pc:sldMkLst>
      </pc:sldChg>
      <pc:sldChg chg="del">
        <pc:chgData name="Daniel Sun" userId="2a2e73b5-766f-4a09-8a5d-b126f5dec5d0" providerId="ADAL" clId="{1C237C42-C2DC-483F-8E1C-A586F435254B}" dt="2023-11-02T18:12:49.368" v="0" actId="47"/>
        <pc:sldMkLst>
          <pc:docMk/>
          <pc:sldMk cId="1283640861" sldId="2147472085"/>
        </pc:sldMkLst>
      </pc:sldChg>
      <pc:sldChg chg="del">
        <pc:chgData name="Daniel Sun" userId="2a2e73b5-766f-4a09-8a5d-b126f5dec5d0" providerId="ADAL" clId="{1C237C42-C2DC-483F-8E1C-A586F435254B}" dt="2023-11-02T18:12:49.368" v="0" actId="47"/>
        <pc:sldMkLst>
          <pc:docMk/>
          <pc:sldMk cId="922427976" sldId="214747208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88298716454593"/>
          <c:y val="0.17031357832662583"/>
          <c:w val="0.78207260088055919"/>
          <c:h val="0.688951554621694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</c:f>
              <c:numCache>
                <c:formatCode>0%</c:formatCode>
                <c:ptCount val="3"/>
                <c:pt idx="0">
                  <c:v>0.1</c:v>
                </c:pt>
                <c:pt idx="1">
                  <c:v>0.25</c:v>
                </c:pt>
                <c:pt idx="2">
                  <c:v>0.4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CF-4068-B7BB-B2DC349DD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7438592"/>
        <c:axId val="867431872"/>
      </c:lineChart>
      <c:catAx>
        <c:axId val="86743859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7431872"/>
        <c:crossesAt val="0.15000000000000002"/>
        <c:auto val="1"/>
        <c:lblAlgn val="ctr"/>
        <c:lblOffset val="100"/>
        <c:noMultiLvlLbl val="0"/>
      </c:catAx>
      <c:valAx>
        <c:axId val="867431872"/>
        <c:scaling>
          <c:orientation val="minMax"/>
          <c:max val="0.45"/>
          <c:min val="0.15000000000000002"/>
        </c:scaling>
        <c:delete val="1"/>
        <c:axPos val="l"/>
        <c:numFmt formatCode="0%" sourceLinked="0"/>
        <c:majorTickMark val="none"/>
        <c:minorTickMark val="none"/>
        <c:tickLblPos val="nextTo"/>
        <c:crossAx val="867438592"/>
        <c:crosses val="autoZero"/>
        <c:crossBetween val="between"/>
        <c:majorUnit val="5.000000000000001E-2"/>
        <c:dispUnits>
          <c:builtInUnit val="hundre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32411762986274"/>
          <c:y val="0.19268130957314544"/>
          <c:w val="0.83648078924924973"/>
          <c:h val="0.622637418528425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Class I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C0-4D16-BA18-099B06FC961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Baseline (n=180)</c:v>
                </c:pt>
                <c:pt idx="1">
                  <c:v>30 Days (n=170)</c:v>
                </c:pt>
                <c:pt idx="2">
                  <c:v>6 Months (n=152)</c:v>
                </c:pt>
                <c:pt idx="3">
                  <c:v>1 Year (n=151)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 formatCode="0%">
                  <c:v>0</c:v>
                </c:pt>
                <c:pt idx="1">
                  <c:v>0.53500000000000003</c:v>
                </c:pt>
                <c:pt idx="2">
                  <c:v>0.54600000000000004</c:v>
                </c:pt>
                <c:pt idx="3">
                  <c:v>0.59599999999999997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C0-4D16-BA18-099B06FC96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Class II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Baseline (n=180)</c:v>
                </c:pt>
                <c:pt idx="1">
                  <c:v>30 Days (n=170)</c:v>
                </c:pt>
                <c:pt idx="2">
                  <c:v>6 Months (n=152)</c:v>
                </c:pt>
                <c:pt idx="3">
                  <c:v>1 Year (n=151)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0.32200000000000001</c:v>
                </c:pt>
                <c:pt idx="1">
                  <c:v>0.36499999999999999</c:v>
                </c:pt>
                <c:pt idx="2">
                  <c:v>0.375</c:v>
                </c:pt>
                <c:pt idx="3">
                  <c:v>0.318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C0-4D16-BA18-099B06FC961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Class III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Baseline (n=180)</c:v>
                </c:pt>
                <c:pt idx="1">
                  <c:v>30 Days (n=170)</c:v>
                </c:pt>
                <c:pt idx="2">
                  <c:v>6 Months (n=152)</c:v>
                </c:pt>
                <c:pt idx="3">
                  <c:v>1 Year (n=151)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4"/>
                <c:pt idx="0">
                  <c:v>0.628</c:v>
                </c:pt>
                <c:pt idx="1">
                  <c:v>0.1</c:v>
                </c:pt>
                <c:pt idx="2" formatCode="0%">
                  <c:v>7.1999999999999995E-2</c:v>
                </c:pt>
                <c:pt idx="3">
                  <c:v>8.5999999999999993E-2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C0-4D16-BA18-099B06FC961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Class IV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1795552469342914E-2"/>
                  <c:y val="-1.5782858264546781E-4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05-4FE5-A69D-79ADE381EFB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C0-4D16-BA18-099B06FC961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8C0-4D16-BA18-099B06FC961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C0-4D16-BA18-099B06FC961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Baseline (n=180)</c:v>
                </c:pt>
                <c:pt idx="1">
                  <c:v>30 Days (n=170)</c:v>
                </c:pt>
                <c:pt idx="2">
                  <c:v>6 Months (n=152)</c:v>
                </c:pt>
                <c:pt idx="3">
                  <c:v>1 Year (n=151)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 formatCode="0.00%">
                  <c:v>0.05</c:v>
                </c:pt>
                <c:pt idx="1">
                  <c:v>0</c:v>
                </c:pt>
                <c:pt idx="2" formatCode="0.00%">
                  <c:v>7.0000000000000001E-3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C0-4D16-BA18-099B06FC9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100"/>
        <c:axId val="1812111391"/>
        <c:axId val="1812109951"/>
      </c:barChart>
      <c:catAx>
        <c:axId val="1812111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2109951"/>
        <c:crosses val="autoZero"/>
        <c:auto val="1"/>
        <c:lblAlgn val="ctr"/>
        <c:lblOffset val="100"/>
        <c:noMultiLvlLbl val="0"/>
      </c:catAx>
      <c:valAx>
        <c:axId val="1812109951"/>
        <c:scaling>
          <c:orientation val="minMax"/>
        </c:scaling>
        <c:delete val="0"/>
        <c:axPos val="l"/>
        <c:numFmt formatCode="0%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2111391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rgbClr val="FF9900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C1-4C6F-ADB3-331A0307F0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KCCQ-OS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55.8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18-4459-B4E8-C6F35DD837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 Year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7C1-4C6F-ADB3-331A0307F0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KCCQ-OS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77.599999999999994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18-4459-B4E8-C6F35DD837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1"/>
        <c:overlap val="-100"/>
        <c:axId val="1368844399"/>
        <c:axId val="1368846799"/>
      </c:barChart>
      <c:catAx>
        <c:axId val="13688443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8846799"/>
        <c:crosses val="autoZero"/>
        <c:auto val="1"/>
        <c:lblAlgn val="ctr"/>
        <c:lblOffset val="100"/>
        <c:noMultiLvlLbl val="0"/>
      </c:catAx>
      <c:valAx>
        <c:axId val="1368846799"/>
        <c:scaling>
          <c:orientation val="minMax"/>
        </c:scaling>
        <c:delete val="0"/>
        <c:axPos val="l"/>
        <c:numFmt formatCode="0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8844399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330810131071723"/>
          <c:y val="0.87817419994737167"/>
          <c:w val="0.72968591963744189"/>
          <c:h val="9.85196145529319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14195292697958"/>
          <c:y val="0.17414930647316879"/>
          <c:w val="0.78207260088055919"/>
          <c:h val="0.688951554621694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4B-4B1F-A590-E403FB68A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7438592"/>
        <c:axId val="867431872"/>
      </c:lineChart>
      <c:catAx>
        <c:axId val="86743859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7431872"/>
        <c:crossesAt val="0.15000000000000002"/>
        <c:auto val="1"/>
        <c:lblAlgn val="ctr"/>
        <c:lblOffset val="100"/>
        <c:noMultiLvlLbl val="0"/>
      </c:catAx>
      <c:valAx>
        <c:axId val="867431872"/>
        <c:scaling>
          <c:orientation val="minMax"/>
          <c:max val="0.45"/>
          <c:min val="0.15000000000000002"/>
        </c:scaling>
        <c:delete val="1"/>
        <c:axPos val="l"/>
        <c:numFmt formatCode="0%" sourceLinked="0"/>
        <c:majorTickMark val="none"/>
        <c:minorTickMark val="none"/>
        <c:tickLblPos val="nextTo"/>
        <c:crossAx val="867438592"/>
        <c:crosses val="autoZero"/>
        <c:crossBetween val="between"/>
        <c:majorUnit val="5.000000000000001E-2"/>
        <c:dispUnits>
          <c:builtInUnit val="hundre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09753308395503E-2"/>
          <c:y val="0.14571683404793095"/>
          <c:w val="0.86795428868635516"/>
          <c:h val="0.67106633421097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92D05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16D-40BF-A79F-5986365554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52-4EE6-B71B-31DB826BCE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60000"/>
                <a:lumOff val="40000"/>
              </a:schemeClr>
            </a:solidFill>
            <a:ln>
              <a:solidFill>
                <a:srgbClr val="92D050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052-4EE6-B71B-31DB826BCE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52-4EE6-B71B-31DB826BCE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92D05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052-4EE6-B71B-31DB826BCEE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052-4EE6-B71B-31DB826BCE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52-4EE6-B71B-31DB826BCE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3"/>
        <c:overlap val="-63"/>
        <c:axId val="555423424"/>
        <c:axId val="1617386271"/>
      </c:barChart>
      <c:catAx>
        <c:axId val="555423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7386271"/>
        <c:crosses val="autoZero"/>
        <c:auto val="1"/>
        <c:lblAlgn val="ctr"/>
        <c:lblOffset val="100"/>
        <c:noMultiLvlLbl val="0"/>
      </c:catAx>
      <c:valAx>
        <c:axId val="1617386271"/>
        <c:scaling>
          <c:orientation val="minMax"/>
          <c:max val="0.4"/>
        </c:scaling>
        <c:delete val="0"/>
        <c:axPos val="l"/>
        <c:numFmt formatCode="0%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423424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Mean Gradient (mmHg)</c:v>
                </c:pt>
              </c:strCache>
            </c:strRef>
          </c:tx>
          <c:spPr>
            <a:ln w="4445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40000"/>
                  <a:lumOff val="60000"/>
                </a:schemeClr>
              </a:solidFill>
              <a:ln w="88900">
                <a:solidFill>
                  <a:srgbClr val="92D050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9AE-4B2C-8030-30C11E0463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Baseline (n=180)</c:v>
                </c:pt>
                <c:pt idx="1">
                  <c:v>30 Days (n=172)</c:v>
                </c:pt>
                <c:pt idx="2">
                  <c:v>6 Months (n=154)</c:v>
                </c:pt>
                <c:pt idx="3">
                  <c:v>1 Year (n=141)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8.6999999999999993</c:v>
                </c:pt>
                <c:pt idx="1">
                  <c:v>3.9</c:v>
                </c:pt>
                <c:pt idx="2">
                  <c:v>4.3</c:v>
                </c:pt>
                <c:pt idx="3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AE-4B2C-8030-30C11E046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2379296"/>
        <c:axId val="123090160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EOA (cm  )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981E3E73-5492-450A-AA41-BCC931B64F82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A9AE-4B2C-8030-30C11E04637D}"/>
                </c:ext>
              </c:extLst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9AE-4B2C-8030-30C11E04637D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9AE-4B2C-8030-30C11E04637D}"/>
                </c:ext>
              </c:extLst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9AE-4B2C-8030-30C11E0463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Baseline (n=180)</c:v>
                </c:pt>
                <c:pt idx="1">
                  <c:v>30 Days (n=172)</c:v>
                </c:pt>
                <c:pt idx="2">
                  <c:v>6 Months (n=154)</c:v>
                </c:pt>
                <c:pt idx="3">
                  <c:v>1 Year (n=141)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2.7</c:v>
                </c:pt>
                <c:pt idx="1">
                  <c:v>2.9</c:v>
                </c:pt>
                <c:pt idx="2">
                  <c:v>2.7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AE-4B2C-8030-30C11E046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0031455"/>
        <c:axId val="541783007"/>
      </c:lineChart>
      <c:catAx>
        <c:axId val="71237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090160"/>
        <c:crossesAt val="0"/>
        <c:auto val="1"/>
        <c:lblAlgn val="ctr"/>
        <c:lblOffset val="100"/>
        <c:noMultiLvlLbl val="0"/>
      </c:catAx>
      <c:valAx>
        <c:axId val="123090160"/>
        <c:scaling>
          <c:orientation val="minMax"/>
          <c:min val="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Mean Gradient (mm</a:t>
                </a:r>
                <a:r>
                  <a:rPr lang="en-US" sz="2400" baseline="0"/>
                  <a:t> Hg</a:t>
                </a:r>
                <a:r>
                  <a:rPr lang="en-US" sz="2400"/>
                  <a:t>)</a:t>
                </a:r>
              </a:p>
            </c:rich>
          </c:tx>
          <c:layout>
            <c:manualLayout>
              <c:xMode val="edge"/>
              <c:yMode val="edge"/>
              <c:x val="3.8356178418342316E-3"/>
              <c:y val="4.248798620740344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cross"/>
        <c:minorTickMark val="none"/>
        <c:tickLblPos val="nextTo"/>
        <c:spPr>
          <a:noFill/>
          <a:ln>
            <a:solidFill>
              <a:schemeClr val="tx1">
                <a:alpha val="93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2379296"/>
        <c:crosses val="autoZero"/>
        <c:crossBetween val="between"/>
        <c:majorUnit val="2"/>
      </c:valAx>
      <c:valAx>
        <c:axId val="541783007"/>
        <c:scaling>
          <c:orientation val="minMax"/>
          <c:max val="3"/>
          <c:min val="2.2000000000000002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EOA (cm</a:t>
                </a:r>
                <a:r>
                  <a:rPr lang="en-US" sz="2400" baseline="30000"/>
                  <a:t>2</a:t>
                </a:r>
                <a:r>
                  <a:rPr lang="en-US" sz="2400"/>
                  <a:t>)</a:t>
                </a:r>
              </a:p>
            </c:rich>
          </c:tx>
          <c:layout>
            <c:manualLayout>
              <c:xMode val="edge"/>
              <c:yMode val="edge"/>
              <c:x val="0.9592197032245493"/>
              <c:y val="0.23570051445626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0031455"/>
        <c:crosses val="max"/>
        <c:crossBetween val="between"/>
        <c:majorUnit val="0.2"/>
      </c:valAx>
      <c:catAx>
        <c:axId val="9800314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178300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238097836971616"/>
          <c:y val="0.91834414551616139"/>
          <c:w val="0.65266404273036882"/>
          <c:h val="8.16558544838386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27829835750166E-2"/>
          <c:y val="3.56199780014851E-2"/>
          <c:w val="0.92842297745870006"/>
          <c:h val="0.705285238866545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None/Trace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30 Days (n=172)</c:v>
                </c:pt>
                <c:pt idx="1">
                  <c:v>6 Months (n=154)</c:v>
                </c:pt>
                <c:pt idx="2">
                  <c:v>1 Year (n=141)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0.80800000000000005</c:v>
                </c:pt>
                <c:pt idx="1">
                  <c:v>0.93500000000000005</c:v>
                </c:pt>
                <c:pt idx="2">
                  <c:v>0.92200000000000004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61-404F-8BBA-2AE0F5C66E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Mild</c:v>
                </c:pt>
              </c:strCache>
            </c:strRef>
          </c:tx>
          <c:spPr>
            <a:solidFill>
              <a:srgbClr val="669900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30 Days (n=172)</c:v>
                </c:pt>
                <c:pt idx="1">
                  <c:v>6 Months (n=154)</c:v>
                </c:pt>
                <c:pt idx="2">
                  <c:v>1 Year (n=141)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0.18</c:v>
                </c:pt>
                <c:pt idx="1">
                  <c:v>5.1999999999999998E-2</c:v>
                </c:pt>
                <c:pt idx="2">
                  <c:v>7.8E-2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61-404F-8BBA-2AE0F5C66E3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Moderate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13461538461538458"/>
                  <c:y val="6.87679207215974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B9-4CE8-AFC5-7ED5F5CDC492}"/>
                </c:ext>
              </c:extLst>
            </c:dLbl>
            <c:dLbl>
              <c:idx val="1"/>
              <c:layout>
                <c:manualLayout>
                  <c:x val="0.12782805429864252"/>
                  <c:y val="1.1461320120266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B9-4CE8-AFC5-7ED5F5CDC492}"/>
                </c:ext>
              </c:extLst>
            </c:dLbl>
            <c:dLbl>
              <c:idx val="2"/>
              <c:layout>
                <c:manualLayout>
                  <c:x val="0.11764705882352941"/>
                  <c:y val="9.1690560962129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B9-4CE8-AFC5-7ED5F5CDC4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30 Days (n=172)</c:v>
                </c:pt>
                <c:pt idx="1">
                  <c:v>6 Months (n=154)</c:v>
                </c:pt>
                <c:pt idx="2">
                  <c:v>1 Year (n=141)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>
                  <c:v>6.0000000000000001E-3</c:v>
                </c:pt>
                <c:pt idx="1">
                  <c:v>6.0000000000000001E-3</c:v>
                </c:pt>
                <c:pt idx="2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61-404F-8BBA-2AE0F5C66E3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Severe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30 Days (n=172)</c:v>
                </c:pt>
                <c:pt idx="1">
                  <c:v>6 Months (n=154)</c:v>
                </c:pt>
                <c:pt idx="2">
                  <c:v>1 Year (n=141)</c:v>
                </c:pt>
              </c:strCache>
            </c:strRef>
          </c:cat>
          <c:val>
            <c:numRef>
              <c:f>Sheet1!$E$2:$E$4</c:f>
              <c:numCache>
                <c:formatCode>0.00%</c:formatCode>
                <c:ptCount val="3"/>
                <c:pt idx="0">
                  <c:v>0</c:v>
                </c:pt>
                <c:pt idx="1">
                  <c:v>0</c:v>
                </c:pt>
                <c:pt idx="2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361-404F-8BBA-2AE0F5C66E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100"/>
        <c:axId val="891193936"/>
        <c:axId val="891183856"/>
      </c:barChart>
      <c:catAx>
        <c:axId val="89119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1183856"/>
        <c:crosses val="autoZero"/>
        <c:auto val="1"/>
        <c:lblAlgn val="ctr"/>
        <c:lblOffset val="100"/>
        <c:noMultiLvlLbl val="0"/>
      </c:catAx>
      <c:valAx>
        <c:axId val="891183856"/>
        <c:scaling>
          <c:orientation val="minMax"/>
          <c:max val="1"/>
        </c:scaling>
        <c:delete val="0"/>
        <c:axPos val="l"/>
        <c:numFmt formatCode="0%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1193936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653892471585848"/>
          <c:y val="0.7857390132868286"/>
          <c:w val="0.64909039085046494"/>
          <c:h val="0.189046118536014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/>
              <a:t>LVESD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LVESD (mm)</c:v>
                </c:pt>
              </c:strCache>
            </c:strRef>
          </c:tx>
          <c:spPr>
            <a:ln w="47625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4.8076932176887525E-3"/>
                  <c:y val="-5.2499449169165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9F-4361-92CA-E695B127EA12}"/>
                </c:ext>
              </c:extLst>
            </c:dLbl>
            <c:dLbl>
              <c:idx val="1"/>
              <c:layout>
                <c:manualLayout>
                  <c:x val="3.846154574151002E-2"/>
                  <c:y val="-5.7749394086081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9F-4361-92CA-E695B127EA12}"/>
                </c:ext>
              </c:extLst>
            </c:dLbl>
            <c:dLbl>
              <c:idx val="2"/>
              <c:layout>
                <c:manualLayout>
                  <c:x val="1.6826926261910635E-2"/>
                  <c:y val="-7.0874256378373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9F-4361-92CA-E695B127EA12}"/>
                </c:ext>
              </c:extLst>
            </c:dLbl>
            <c:dLbl>
              <c:idx val="3"/>
              <c:layout>
                <c:manualLayout>
                  <c:x val="-1.4423079653066434E-2"/>
                  <c:y val="-3.9374586876873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9F-4361-92CA-E695B127EA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Sheet1!$C$5</c:f>
                <c:numCache>
                  <c:formatCode>General</c:formatCode>
                  <c:ptCount val="1"/>
                  <c:pt idx="0">
                    <c:v>9</c:v>
                  </c:pt>
                </c:numCache>
              </c:numRef>
            </c:plus>
            <c:minus>
              <c:numRef>
                <c:f>Sheet1!$C$5</c:f>
                <c:numCache>
                  <c:formatCode>General</c:formatCode>
                  <c:ptCount val="1"/>
                  <c:pt idx="0">
                    <c:v>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Sheet1!$A$2:$A$5</c:f>
              <c:strCache>
                <c:ptCount val="4"/>
                <c:pt idx="0">
                  <c:v>Baseline</c:v>
                </c:pt>
                <c:pt idx="1">
                  <c:v>30 Days</c:v>
                </c:pt>
                <c:pt idx="2">
                  <c:v>6 Months</c:v>
                </c:pt>
                <c:pt idx="3">
                  <c:v>1 Year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39.6</c:v>
                </c:pt>
                <c:pt idx="1">
                  <c:v>37.4</c:v>
                </c:pt>
                <c:pt idx="2">
                  <c:v>34.700000000000003</c:v>
                </c:pt>
                <c:pt idx="3">
                  <c:v>34.200000000000003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02-4208-9850-220C419191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9901567"/>
        <c:axId val="1465866303"/>
      </c:lineChart>
      <c:catAx>
        <c:axId val="1449901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5866303"/>
        <c:crosses val="autoZero"/>
        <c:auto val="1"/>
        <c:lblAlgn val="ctr"/>
        <c:lblOffset val="100"/>
        <c:noMultiLvlLbl val="0"/>
      </c:catAx>
      <c:valAx>
        <c:axId val="1465866303"/>
        <c:scaling>
          <c:orientation val="minMax"/>
          <c:max val="50"/>
          <c:min val="2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9901567"/>
        <c:crosses val="autoZero"/>
        <c:crossBetween val="between"/>
        <c:majorUnit val="10"/>
      </c:valAx>
      <c:sp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8100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/>
              <a:t>LVESV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LVESV (ml)</c:v>
                </c:pt>
              </c:strCache>
            </c:strRef>
          </c:tx>
          <c:spPr>
            <a:ln w="3810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4038466088443764E-2"/>
                  <c:y val="-3.9374586876873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A2-4E9E-A191-117748B3947E}"/>
                </c:ext>
              </c:extLst>
            </c:dLbl>
            <c:dLbl>
              <c:idx val="1"/>
              <c:layout>
                <c:manualLayout>
                  <c:x val="4.0865392350354399E-2"/>
                  <c:y val="-5.2499449169165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A2-4E9E-A191-117748B3947E}"/>
                </c:ext>
              </c:extLst>
            </c:dLbl>
            <c:dLbl>
              <c:idx val="2"/>
              <c:layout>
                <c:manualLayout>
                  <c:x val="2.1634619479599299E-2"/>
                  <c:y val="-5.5124421627623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A2-4E9E-A191-117748B3947E}"/>
                </c:ext>
              </c:extLst>
            </c:dLbl>
            <c:dLbl>
              <c:idx val="3"/>
              <c:layout>
                <c:manualLayout>
                  <c:x val="-1.6826926261910635E-2"/>
                  <c:y val="-4.4624531793790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A2-4E9E-A191-117748B394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Sheet1!$C$2</c:f>
                <c:numCache>
                  <c:formatCode>General</c:formatCode>
                  <c:ptCount val="1"/>
                  <c:pt idx="0">
                    <c:v>38.9</c:v>
                  </c:pt>
                </c:numCache>
              </c:numRef>
            </c:plus>
            <c:minus>
              <c:numRef>
                <c:f>Sheet1!$C$2</c:f>
                <c:numCache>
                  <c:formatCode>General</c:formatCode>
                  <c:ptCount val="1"/>
                  <c:pt idx="0">
                    <c:v>38.9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Sheet1!$A$2:$A$5</c:f>
              <c:strCache>
                <c:ptCount val="4"/>
                <c:pt idx="0">
                  <c:v>Baseline</c:v>
                </c:pt>
                <c:pt idx="1">
                  <c:v>30 Days</c:v>
                </c:pt>
                <c:pt idx="2">
                  <c:v>6 Months</c:v>
                </c:pt>
                <c:pt idx="3">
                  <c:v>1 Year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70.599999999999994</c:v>
                </c:pt>
                <c:pt idx="1">
                  <c:v>67.3</c:v>
                </c:pt>
                <c:pt idx="2">
                  <c:v>59</c:v>
                </c:pt>
                <c:pt idx="3">
                  <c:v>52.1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79-438F-A31C-919BC376D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9901567"/>
        <c:axId val="1465866303"/>
      </c:lineChart>
      <c:catAx>
        <c:axId val="1449901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5866303"/>
        <c:crosses val="autoZero"/>
        <c:auto val="1"/>
        <c:lblAlgn val="ctr"/>
        <c:lblOffset val="100"/>
        <c:noMultiLvlLbl val="0"/>
      </c:catAx>
      <c:valAx>
        <c:axId val="1465866303"/>
        <c:scaling>
          <c:orientation val="minMax"/>
          <c:max val="130"/>
          <c:min val="10"/>
        </c:scaling>
        <c:delete val="0"/>
        <c:axPos val="l"/>
        <c:numFmt formatCode="0.0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9901567"/>
        <c:crosses val="autoZero"/>
        <c:crossBetween val="between"/>
        <c:majorUnit val="30"/>
      </c:valAx>
      <c:spPr>
        <a:gradFill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</a:gra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/>
              <a:t>LV Mass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442935047496791"/>
          <c:y val="0.14121745984582115"/>
          <c:w val="0.85557066690559724"/>
          <c:h val="0.5693973984384027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LV Mass (g)</c:v>
                </c:pt>
              </c:strCache>
            </c:strRef>
          </c:tx>
          <c:spPr>
            <a:ln w="3810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4038466088443762E-3"/>
                  <c:y val="-4.4569756313463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FD-40CB-8486-5AFCC7111A43}"/>
                </c:ext>
              </c:extLst>
            </c:dLbl>
            <c:dLbl>
              <c:idx val="1"/>
              <c:layout>
                <c:manualLayout>
                  <c:x val="7.2115398265330411E-3"/>
                  <c:y val="-5.5056757798984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FD-40CB-8486-5AFCC7111A43}"/>
                </c:ext>
              </c:extLst>
            </c:dLbl>
            <c:dLbl>
              <c:idx val="2"/>
              <c:layout>
                <c:manualLayout>
                  <c:x val="-7.2115398265331287E-3"/>
                  <c:y val="-3.6704505199323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FD-40CB-8486-5AFCC7111A43}"/>
                </c:ext>
              </c:extLst>
            </c:dLbl>
            <c:dLbl>
              <c:idx val="3"/>
              <c:layout>
                <c:manualLayout>
                  <c:x val="-1.1069131695473718E-2"/>
                  <c:y val="-0.186144276367996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FD-40CB-8486-5AFCC7111A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Sheet1!$C$4</c:f>
                <c:numCache>
                  <c:formatCode>General</c:formatCode>
                  <c:ptCount val="1"/>
                  <c:pt idx="0">
                    <c:v>95.4</c:v>
                  </c:pt>
                </c:numCache>
              </c:numRef>
            </c:plus>
            <c:minus>
              <c:numRef>
                <c:f>Sheet1!$C$4</c:f>
                <c:numCache>
                  <c:formatCode>General</c:formatCode>
                  <c:ptCount val="1"/>
                  <c:pt idx="0">
                    <c:v>95.4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Sheet1!$A$2:$A$5</c:f>
              <c:strCache>
                <c:ptCount val="4"/>
                <c:pt idx="0">
                  <c:v>Baseline</c:v>
                </c:pt>
                <c:pt idx="1">
                  <c:v>30 Days</c:v>
                </c:pt>
                <c:pt idx="2">
                  <c:v>6 Months</c:v>
                </c:pt>
                <c:pt idx="3">
                  <c:v>1 Year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323.7</c:v>
                </c:pt>
                <c:pt idx="1">
                  <c:v>254.3</c:v>
                </c:pt>
                <c:pt idx="2">
                  <c:v>235.1</c:v>
                </c:pt>
                <c:pt idx="3">
                  <c:v>219.5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51-4087-9343-9E9371D5E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9901567"/>
        <c:axId val="1465866303"/>
      </c:lineChart>
      <c:catAx>
        <c:axId val="1449901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5866303"/>
        <c:crosses val="autoZero"/>
        <c:auto val="1"/>
        <c:lblAlgn val="ctr"/>
        <c:lblOffset val="100"/>
        <c:noMultiLvlLbl val="0"/>
      </c:catAx>
      <c:valAx>
        <c:axId val="1465866303"/>
        <c:scaling>
          <c:orientation val="minMax"/>
          <c:min val="10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9901567"/>
        <c:crosses val="autoZero"/>
        <c:crossBetween val="between"/>
        <c:majorUnit val="75"/>
      </c:valAx>
      <c:sp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/>
              <a:t>LV Mass Index</a:t>
            </a:r>
          </a:p>
        </c:rich>
      </c:tx>
      <c:layout>
        <c:manualLayout>
          <c:xMode val="edge"/>
          <c:yMode val="edge"/>
          <c:x val="0.29451909723635245"/>
          <c:y val="1.51515151515151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1650288956095"/>
          <c:y val="0.15041642479127151"/>
          <c:w val="0.86283497110439045"/>
          <c:h val="0.549601865530217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LV Mass Index (g/m2)</c:v>
                </c:pt>
              </c:strCache>
            </c:strRef>
          </c:tx>
          <c:spPr>
            <a:ln w="3810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6820453671664744E-2"/>
                  <c:y val="-5.2435007427604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6D-4802-A4C0-9AC03AB761D5}"/>
                </c:ext>
              </c:extLst>
            </c:dLbl>
            <c:dLbl>
              <c:idx val="1"/>
              <c:layout>
                <c:manualLayout>
                  <c:x val="2.162629757785467E-2"/>
                  <c:y val="-5.7678508170365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6D-4802-A4C0-9AC03AB761D5}"/>
                </c:ext>
              </c:extLst>
            </c:dLbl>
            <c:dLbl>
              <c:idx val="2"/>
              <c:layout>
                <c:manualLayout>
                  <c:x val="-9.6116878123798533E-3"/>
                  <c:y val="-3.9326255570703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6D-4802-A4C0-9AC03AB761D5}"/>
                </c:ext>
              </c:extLst>
            </c:dLbl>
            <c:dLbl>
              <c:idx val="3"/>
              <c:layout>
                <c:manualLayout>
                  <c:x val="-2.4029219530949633E-3"/>
                  <c:y val="-0.178279025253855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6D-4802-A4C0-9AC03AB761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Sheet1!$C$4</c:f>
                <c:numCache>
                  <c:formatCode>General</c:formatCode>
                  <c:ptCount val="1"/>
                  <c:pt idx="0">
                    <c:v>46.9</c:v>
                  </c:pt>
                </c:numCache>
              </c:numRef>
            </c:plus>
            <c:minus>
              <c:numRef>
                <c:f>Sheet1!$C$4</c:f>
                <c:numCache>
                  <c:formatCode>General</c:formatCode>
                  <c:ptCount val="1"/>
                  <c:pt idx="0">
                    <c:v>46.9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Sheet1!$A$2:$A$5</c:f>
              <c:strCache>
                <c:ptCount val="4"/>
                <c:pt idx="0">
                  <c:v>Baseline</c:v>
                </c:pt>
                <c:pt idx="1">
                  <c:v>30 Days</c:v>
                </c:pt>
                <c:pt idx="2">
                  <c:v>6 Months</c:v>
                </c:pt>
                <c:pt idx="3">
                  <c:v>1 Year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172.7</c:v>
                </c:pt>
                <c:pt idx="1">
                  <c:v>133.80000000000001</c:v>
                </c:pt>
                <c:pt idx="2">
                  <c:v>126.8</c:v>
                </c:pt>
                <c:pt idx="3">
                  <c:v>117.5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A5-4B88-934D-0E1DDD04B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9901567"/>
        <c:axId val="1465866303"/>
      </c:lineChart>
      <c:catAx>
        <c:axId val="1449901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5866303"/>
        <c:crosses val="autoZero"/>
        <c:auto val="1"/>
        <c:lblAlgn val="ctr"/>
        <c:lblOffset val="100"/>
        <c:noMultiLvlLbl val="0"/>
      </c:catAx>
      <c:valAx>
        <c:axId val="1465866303"/>
        <c:scaling>
          <c:orientation val="minMax"/>
          <c:max val="250"/>
          <c:min val="5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9901567"/>
        <c:crosses val="autoZero"/>
        <c:crossBetween val="between"/>
        <c:majorUnit val="50"/>
      </c:valAx>
      <c:sp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DAC8C-4AFB-48BC-B669-F0A0380FB6BD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66064-A3F5-4398-8623-F4B48B061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94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42A8D0-09EC-42FB-90C5-B1D1E1AB5C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/>
                <a:cs typeface="ヒラギノ角ゴ Pro W3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63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66064-A3F5-4398-8623-F4B48B0619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48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5F72E-1086-4CFD-8818-E0AB896BF1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250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66064-A3F5-4398-8623-F4B48B06199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24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66064-A3F5-4398-8623-F4B48B06199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09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66064-A3F5-4398-8623-F4B48B06199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81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66064-A3F5-4398-8623-F4B48B06199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8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66064-A3F5-4398-8623-F4B48B06199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43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66064-A3F5-4398-8623-F4B48B06199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951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5F72E-1086-4CFD-8818-E0AB896BF1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544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66064-A3F5-4398-8623-F4B48B06199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6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A4139E-E93D-4BC6-920D-243F1806D5B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321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66064-A3F5-4398-8623-F4B48B06199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436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66064-A3F5-4398-8623-F4B48B06199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164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66064-A3F5-4398-8623-F4B48B06199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54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66064-A3F5-4398-8623-F4B48B06199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254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5F72E-1086-4CFD-8818-E0AB896BF1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3845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5F72E-1086-4CFD-8818-E0AB896BF1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3962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5F72E-1086-4CFD-8818-E0AB896BF1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6731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5F72E-1086-4CFD-8818-E0AB896BF1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809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8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8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1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9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9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11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5F72E-1086-4CFD-8818-E0AB896BF1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042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66064-A3F5-4398-8623-F4B48B0619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9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66064-A3F5-4398-8623-F4B48B0619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24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5F72E-1086-4CFD-8818-E0AB896BF1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215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66064-A3F5-4398-8623-F4B48B0619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1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749300" y="3946526"/>
            <a:ext cx="10913533" cy="946151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56219" y="1424186"/>
            <a:ext cx="10119783" cy="615553"/>
          </a:xfrm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224213"/>
            <a:ext cx="10913533" cy="889000"/>
          </a:xfrm>
        </p:spPr>
        <p:txBody>
          <a:bodyPr anchorCtr="1"/>
          <a:lstStyle>
            <a:lvl1pPr marL="0" indent="0" algn="ctr">
              <a:buSzTx/>
              <a:buFontTx/>
              <a:buNone/>
              <a:defRPr sz="3333" i="1" baseline="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6770726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476137-C287-4C11-AFF6-7C8C566AE0D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891" indent="-342891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742932" indent="-285744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142971" indent="-228594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00160" indent="-228594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057349" indent="-228594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57B885-2AF5-4665-9624-EB0CC2E8B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056CEE-02A0-4F56-B38B-CA835E52CB1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2133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Slides -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5">
            <a:extLst>
              <a:ext uri="{FF2B5EF4-FFF2-40B4-BE49-F238E27FC236}">
                <a16:creationId xmlns:a16="http://schemas.microsoft.com/office/drawing/2014/main" id="{A3C74541-2F53-BC4D-9BF3-C1CB21FA7F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" y="2367646"/>
            <a:ext cx="3352800" cy="3837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C10E21"/>
                </a:solidFill>
                <a:latin typeface="Lub Dub Medium" panose="020B0603030403020204" pitchFamily="34" charset="77"/>
              </a:defRPr>
            </a:lvl1pPr>
            <a:lvl2pPr marL="0">
              <a:spcBef>
                <a:spcPts val="1100"/>
              </a:spcBef>
              <a:defRPr sz="1600" b="0" i="0">
                <a:latin typeface="Lub Dub Medium" panose="020B0603030403020204" pitchFamily="34" charset="77"/>
              </a:defRPr>
            </a:lvl2pPr>
            <a:lvl3pPr marL="457189">
              <a:defRPr sz="1400" b="0" i="0">
                <a:latin typeface="Lub Dub Medium" panose="020B0603030403020204" pitchFamily="34" charset="77"/>
              </a:defRPr>
            </a:lvl3pPr>
            <a:lvl4pPr marL="914376">
              <a:defRPr sz="1200" b="0" i="0">
                <a:latin typeface="Lub Dub Medium" panose="020B0603030403020204" pitchFamily="34" charset="77"/>
              </a:defRPr>
            </a:lvl4pPr>
            <a:lvl5pPr marL="1371566">
              <a:defRPr sz="1200" b="0" i="0">
                <a:latin typeface="Lub Dub Medium" panose="020B0603030403020204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EBADAA66-12FF-0746-926F-00A6FE95F6F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26400" y="2367645"/>
            <a:ext cx="3352800" cy="38372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C10E21"/>
                </a:solidFill>
                <a:latin typeface="Lub Dub Medium" panose="020B0603030403020204" pitchFamily="34" charset="77"/>
              </a:defRPr>
            </a:lvl1pPr>
            <a:lvl2pPr marL="0">
              <a:spcBef>
                <a:spcPts val="1100"/>
              </a:spcBef>
              <a:defRPr sz="1600" b="0" i="0">
                <a:latin typeface="Lub Dub Medium" panose="020B0603030403020204" pitchFamily="34" charset="77"/>
              </a:defRPr>
            </a:lvl2pPr>
            <a:lvl3pPr marL="457189">
              <a:defRPr sz="1400" b="0" i="0">
                <a:latin typeface="Lub Dub Medium" panose="020B0603030403020204" pitchFamily="34" charset="77"/>
              </a:defRPr>
            </a:lvl3pPr>
            <a:lvl4pPr marL="914376">
              <a:defRPr sz="1200" b="0" i="0">
                <a:latin typeface="Lub Dub Medium" panose="020B0603030403020204" pitchFamily="34" charset="77"/>
              </a:defRPr>
            </a:lvl4pPr>
            <a:lvl5pPr marL="1371566">
              <a:defRPr sz="1200" b="0" i="0">
                <a:latin typeface="Lub Dub Medium" panose="020B0603030403020204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5">
            <a:extLst>
              <a:ext uri="{FF2B5EF4-FFF2-40B4-BE49-F238E27FC236}">
                <a16:creationId xmlns:a16="http://schemas.microsoft.com/office/drawing/2014/main" id="{C4234335-B09F-AF4E-9919-B444534921B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18000" y="2367645"/>
            <a:ext cx="3352800" cy="38372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C10E21"/>
                </a:solidFill>
                <a:latin typeface="Lub Dub Medium" panose="020B0603030403020204" pitchFamily="34" charset="77"/>
              </a:defRPr>
            </a:lvl1pPr>
            <a:lvl2pPr marL="0">
              <a:spcBef>
                <a:spcPts val="1100"/>
              </a:spcBef>
              <a:defRPr sz="1600" b="0" i="0">
                <a:latin typeface="Lub Dub Medium" panose="020B0603030403020204" pitchFamily="34" charset="77"/>
              </a:defRPr>
            </a:lvl2pPr>
            <a:lvl3pPr marL="457189">
              <a:defRPr sz="1400" b="0" i="0">
                <a:latin typeface="Lub Dub Medium" panose="020B0603030403020204" pitchFamily="34" charset="77"/>
              </a:defRPr>
            </a:lvl3pPr>
            <a:lvl4pPr marL="914376">
              <a:defRPr sz="1200" b="0" i="0">
                <a:latin typeface="Lub Dub Medium" panose="020B0603030403020204" pitchFamily="34" charset="77"/>
              </a:defRPr>
            </a:lvl4pPr>
            <a:lvl5pPr marL="1371566">
              <a:defRPr sz="1200" b="0" i="0">
                <a:latin typeface="Lub Dub Medium" panose="020B0603030403020204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313CB9E-4A2B-324B-998A-9C07B48BD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1" y="1597141"/>
            <a:ext cx="10769600" cy="525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spc="0">
                <a:solidFill>
                  <a:schemeClr val="tx1"/>
                </a:solidFill>
                <a:latin typeface="Lub Dub Medium" panose="020B0603030403020204" pitchFamily="34" charset="77"/>
              </a:defRPr>
            </a:lvl1pPr>
            <a:lvl2pPr marL="457189" indent="0" algn="ctr">
              <a:buNone/>
              <a:defRPr sz="2000"/>
            </a:lvl2pPr>
            <a:lvl3pPr marL="914376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7" indent="0" algn="ctr">
              <a:buNone/>
              <a:defRPr sz="1600"/>
            </a:lvl9pPr>
          </a:lstStyle>
          <a:p>
            <a:r>
              <a:rPr lang="en-US"/>
              <a:t>Subtitle Goes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578E395-9737-174F-8296-9A1B277CF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1" y="979719"/>
            <a:ext cx="10769600" cy="699068"/>
          </a:xfrm>
          <a:prstGeom prst="rect">
            <a:avLst/>
          </a:prstGeom>
        </p:spPr>
        <p:txBody>
          <a:bodyPr anchor="b"/>
          <a:lstStyle>
            <a:lvl1pPr algn="l">
              <a:defRPr sz="3600" b="1" i="0" spc="0">
                <a:solidFill>
                  <a:srgbClr val="C10E21"/>
                </a:solidFill>
                <a:latin typeface="Lub Dub Heavy" panose="020B0603030403020204" pitchFamily="34" charset="77"/>
              </a:defRPr>
            </a:lvl1pPr>
          </a:lstStyle>
          <a:p>
            <a:r>
              <a:rPr lang="en-US"/>
              <a:t>Content Slide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E79B7DC-3943-C746-A507-0D88E5900500}"/>
              </a:ext>
            </a:extLst>
          </p:cNvPr>
          <p:cNvSpPr/>
          <p:nvPr userDrawn="1"/>
        </p:nvSpPr>
        <p:spPr>
          <a:xfrm>
            <a:off x="11662677" y="6423176"/>
            <a:ext cx="310259" cy="249315"/>
          </a:xfrm>
          <a:prstGeom prst="ellipse">
            <a:avLst/>
          </a:prstGeom>
          <a:noFill/>
          <a:ln w="25400" cap="rnd">
            <a:solidFill>
              <a:srgbClr val="8A8B8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413B4ED0-49E0-9B47-AF0B-EE6E5A012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2" y="6368143"/>
            <a:ext cx="470807" cy="359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8A8B8A"/>
                </a:solidFill>
                <a:latin typeface="Lub Dub Medium" panose="020B0603030403020204" pitchFamily="34" charset="77"/>
              </a:defRPr>
            </a:lvl1pPr>
          </a:lstStyle>
          <a:p>
            <a:fld id="{01CD3B2E-BC1C-6C4D-9D91-A67B950EE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2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E0D26111-C97B-A048-B3E8-668F3DCCE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28" y="1062045"/>
            <a:ext cx="11657280" cy="5064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itre 1">
            <a:extLst>
              <a:ext uri="{FF2B5EF4-FFF2-40B4-BE49-F238E27FC236}">
                <a16:creationId xmlns:a16="http://schemas.microsoft.com/office/drawing/2014/main" id="{41ED1B19-CD3A-0748-AFB8-917B13016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28" y="133606"/>
            <a:ext cx="11657280" cy="6175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2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4955007-4DFF-C744-9B86-C8F2ACEE5C1E}"/>
              </a:ext>
            </a:extLst>
          </p:cNvPr>
          <p:cNvSpPr txBox="1"/>
          <p:nvPr userDrawn="1"/>
        </p:nvSpPr>
        <p:spPr>
          <a:xfrm>
            <a:off x="4896187" y="6426273"/>
            <a:ext cx="2542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PCRLondonValves.com</a:t>
            </a:r>
            <a:endParaRPr lang="en-US" sz="1400" b="0" i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030D2AE-5CE7-357A-BA69-B000D41EDE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2230" y="6341776"/>
            <a:ext cx="1282895" cy="46824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1EA440F-2F20-12FD-1EE8-92E04753E8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6588" y="6376660"/>
            <a:ext cx="1102920" cy="3984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C6BC8D-DDB3-400C-A809-918C06E8B3D4}"/>
              </a:ext>
            </a:extLst>
          </p:cNvPr>
          <p:cNvSpPr/>
          <p:nvPr userDrawn="1"/>
        </p:nvSpPr>
        <p:spPr>
          <a:xfrm>
            <a:off x="0" y="-159025"/>
            <a:ext cx="12284765" cy="13384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EB819F-1801-4905-8C1D-9AE4977C6C96}"/>
              </a:ext>
            </a:extLst>
          </p:cNvPr>
          <p:cNvSpPr/>
          <p:nvPr userDrawn="1"/>
        </p:nvSpPr>
        <p:spPr>
          <a:xfrm>
            <a:off x="0" y="5582242"/>
            <a:ext cx="12284765" cy="13384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236619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FF247-5EE4-4936-B11D-6671E0B73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5" y="244100"/>
            <a:ext cx="11522075" cy="432000"/>
          </a:xfrm>
        </p:spPr>
        <p:txBody>
          <a:bodyPr/>
          <a:lstStyle>
            <a:lvl1pPr>
              <a:defRPr cap="sm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Title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476137-C287-4C11-AFF6-7C8C566AE0D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cap="small">
                <a:solidFill>
                  <a:schemeClr val="bg1"/>
                </a:solidFill>
              </a:defRPr>
            </a:lvl1pPr>
            <a:lvl2pPr>
              <a:defRPr cap="small">
                <a:solidFill>
                  <a:schemeClr val="bg1"/>
                </a:solidFill>
              </a:defRPr>
            </a:lvl2pPr>
            <a:lvl3pPr>
              <a:defRPr cap="small">
                <a:solidFill>
                  <a:schemeClr val="bg1"/>
                </a:solidFill>
              </a:defRPr>
            </a:lvl3pPr>
            <a:lvl4pPr>
              <a:defRPr cap="small">
                <a:solidFill>
                  <a:schemeClr val="bg1"/>
                </a:solidFill>
              </a:defRPr>
            </a:lvl4pPr>
            <a:lvl5pPr>
              <a:defRPr cap="small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4965" y="712100"/>
            <a:ext cx="11522075" cy="360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600" cap="sm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spcAft>
                <a:spcPts val="0"/>
              </a:spcAft>
              <a:buNone/>
              <a:defRPr sz="2600">
                <a:latin typeface="+mj-lt"/>
              </a:defRPr>
            </a:lvl2pPr>
            <a:lvl3pPr marL="0" indent="0" algn="l">
              <a:spcAft>
                <a:spcPts val="0"/>
              </a:spcAft>
              <a:buNone/>
              <a:defRPr sz="2600">
                <a:latin typeface="+mj-lt"/>
              </a:defRPr>
            </a:lvl3pPr>
            <a:lvl4pPr marL="0" indent="0" algn="l">
              <a:spcAft>
                <a:spcPts val="0"/>
              </a:spcAft>
              <a:buNone/>
              <a:defRPr sz="2600">
                <a:latin typeface="+mj-lt"/>
              </a:defRPr>
            </a:lvl4pPr>
            <a:lvl5pPr marL="0" indent="0" algn="l">
              <a:spcAft>
                <a:spcPts val="0"/>
              </a:spcAft>
              <a:buNone/>
              <a:defRPr sz="2600">
                <a:latin typeface="+mj-lt"/>
              </a:defRPr>
            </a:lvl5pPr>
          </a:lstStyle>
          <a:p>
            <a:pPr lvl="0"/>
            <a:r>
              <a:rPr lang="de-DE"/>
              <a:t>Insert </a:t>
            </a:r>
            <a:r>
              <a:rPr lang="de-DE" err="1"/>
              <a:t>Subtitle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5192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FF247-5EE4-4936-B11D-6671E0B73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224696"/>
            <a:ext cx="11522075" cy="432000"/>
          </a:xfrm>
        </p:spPr>
        <p:txBody>
          <a:bodyPr/>
          <a:lstStyle/>
          <a:p>
            <a:r>
              <a:rPr lang="en-US" noProof="0"/>
              <a:t>Insert Title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476137-C287-4C11-AFF6-7C8C566AE0D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891" indent="-342891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742932" indent="-285744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142971" indent="-228594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00160" indent="-228594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057349" indent="-228594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692696"/>
            <a:ext cx="11522075" cy="360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 algn="l">
              <a:spcAft>
                <a:spcPts val="0"/>
              </a:spcAft>
              <a:buNone/>
              <a:defRPr sz="2600">
                <a:latin typeface="+mj-lt"/>
              </a:defRPr>
            </a:lvl2pPr>
            <a:lvl3pPr marL="0" indent="0" algn="l">
              <a:spcAft>
                <a:spcPts val="0"/>
              </a:spcAft>
              <a:buNone/>
              <a:defRPr sz="2600">
                <a:latin typeface="+mj-lt"/>
              </a:defRPr>
            </a:lvl3pPr>
            <a:lvl4pPr marL="0" indent="0" algn="l">
              <a:spcAft>
                <a:spcPts val="0"/>
              </a:spcAft>
              <a:buNone/>
              <a:defRPr sz="2600">
                <a:latin typeface="+mj-lt"/>
              </a:defRPr>
            </a:lvl4pPr>
            <a:lvl5pPr marL="0" indent="0" algn="l">
              <a:spcAft>
                <a:spcPts val="0"/>
              </a:spcAft>
              <a:buNone/>
              <a:defRPr sz="2600">
                <a:latin typeface="+mj-lt"/>
              </a:defRPr>
            </a:lvl5pPr>
          </a:lstStyle>
          <a:p>
            <a:pPr lvl="0"/>
            <a:r>
              <a:rPr lang="de-DE"/>
              <a:t>Insert </a:t>
            </a:r>
            <a:r>
              <a:rPr lang="de-DE" err="1"/>
              <a:t>Subtitle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968301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FF247-5EE4-4936-B11D-6671E0B73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224696"/>
            <a:ext cx="11522075" cy="432000"/>
          </a:xfrm>
        </p:spPr>
        <p:txBody>
          <a:bodyPr/>
          <a:lstStyle/>
          <a:p>
            <a:r>
              <a:rPr lang="en-US" noProof="0"/>
              <a:t>Insert Title</a:t>
            </a:r>
          </a:p>
        </p:txBody>
      </p:sp>
      <p:sp>
        <p:nvSpPr>
          <p:cNvPr id="5" name="Medienplatzhalter 6">
            <a:extLst>
              <a:ext uri="{FF2B5EF4-FFF2-40B4-BE49-F238E27FC236}">
                <a16:creationId xmlns:a16="http://schemas.microsoft.com/office/drawing/2014/main" id="{BFC26D0F-EF9F-4F1F-A65E-8D7D3924DF54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334964" y="1341437"/>
            <a:ext cx="11522075" cy="4751387"/>
          </a:xfrm>
          <a:solidFill>
            <a:schemeClr val="accent4"/>
          </a:solidFill>
        </p:spPr>
        <p:txBody>
          <a:bodyPr vert="horz" lIns="0" tIns="0" rIns="0" bIns="576000" rtlCol="0" anchor="ctr" anchorCtr="0">
            <a:normAutofit/>
          </a:bodyPr>
          <a:lstStyle>
            <a:lvl1pPr algn="ctr">
              <a:defRPr lang="de-DE"/>
            </a:lvl1pPr>
          </a:lstStyle>
          <a:p>
            <a:pPr lvl="0" algn="ctr"/>
            <a:r>
              <a:rPr lang="en-US" noProof="0"/>
              <a:t>Please insert Media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34964" y="692696"/>
            <a:ext cx="11522075" cy="360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 algn="l">
              <a:spcAft>
                <a:spcPts val="0"/>
              </a:spcAft>
              <a:buNone/>
              <a:defRPr sz="2600">
                <a:latin typeface="+mj-lt"/>
              </a:defRPr>
            </a:lvl2pPr>
            <a:lvl3pPr marL="0" indent="0" algn="l">
              <a:spcAft>
                <a:spcPts val="0"/>
              </a:spcAft>
              <a:buNone/>
              <a:defRPr sz="2600">
                <a:latin typeface="+mj-lt"/>
              </a:defRPr>
            </a:lvl3pPr>
            <a:lvl4pPr marL="0" indent="0" algn="l">
              <a:spcAft>
                <a:spcPts val="0"/>
              </a:spcAft>
              <a:buNone/>
              <a:defRPr sz="2600">
                <a:latin typeface="+mj-lt"/>
              </a:defRPr>
            </a:lvl4pPr>
            <a:lvl5pPr marL="0" indent="0" algn="l">
              <a:spcAft>
                <a:spcPts val="0"/>
              </a:spcAft>
              <a:buNone/>
              <a:defRPr sz="2600">
                <a:latin typeface="+mj-lt"/>
              </a:defRPr>
            </a:lvl5pPr>
          </a:lstStyle>
          <a:p>
            <a:pPr lvl="0"/>
            <a:r>
              <a:rPr lang="de-DE"/>
              <a:t>Insert </a:t>
            </a:r>
            <a:r>
              <a:rPr lang="de-DE" err="1"/>
              <a:t>Subtitle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38042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FF247-5EE4-4936-B11D-6671E0B73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224696"/>
            <a:ext cx="11522075" cy="432000"/>
          </a:xfrm>
        </p:spPr>
        <p:txBody>
          <a:bodyPr/>
          <a:lstStyle/>
          <a:p>
            <a:r>
              <a:rPr lang="en-US" noProof="0"/>
              <a:t>Insert Title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476137-C287-4C11-AFF6-7C8C566AE0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4" y="1341438"/>
            <a:ext cx="5689599" cy="4751387"/>
          </a:xfrm>
        </p:spPr>
        <p:txBody>
          <a:bodyPr/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57B885-2AF5-4665-9624-EB0CC2E8B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597352"/>
            <a:ext cx="720000" cy="144000"/>
          </a:xfrm>
          <a:prstGeom prst="rect">
            <a:avLst/>
          </a:prstGeom>
        </p:spPr>
        <p:txBody>
          <a:bodyPr/>
          <a:lstStyle/>
          <a:p>
            <a:fld id="{10056CEE-02A0-4F56-B38B-CA835E52CB13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2DADCD5-D7DC-43C2-B7A0-D11EC06F08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9" y="1341437"/>
            <a:ext cx="5689600" cy="4751387"/>
          </a:xfrm>
          <a:solidFill>
            <a:schemeClr val="accent4"/>
          </a:solidFill>
        </p:spPr>
        <p:txBody>
          <a:bodyPr tIns="0" bIns="576000" anchor="ctr" anchorCtr="0"/>
          <a:lstStyle>
            <a:lvl1pPr algn="ctr">
              <a:defRPr/>
            </a:lvl1pPr>
          </a:lstStyle>
          <a:p>
            <a:r>
              <a:rPr lang="en-US" noProof="0"/>
              <a:t>Please insert picture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34964" y="692696"/>
            <a:ext cx="11522075" cy="360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 algn="l">
              <a:spcAft>
                <a:spcPts val="0"/>
              </a:spcAft>
              <a:buNone/>
              <a:defRPr sz="2600">
                <a:latin typeface="+mj-lt"/>
              </a:defRPr>
            </a:lvl2pPr>
            <a:lvl3pPr marL="0" indent="0" algn="l">
              <a:spcAft>
                <a:spcPts val="0"/>
              </a:spcAft>
              <a:buNone/>
              <a:defRPr sz="2600">
                <a:latin typeface="+mj-lt"/>
              </a:defRPr>
            </a:lvl3pPr>
            <a:lvl4pPr marL="0" indent="0" algn="l">
              <a:spcAft>
                <a:spcPts val="0"/>
              </a:spcAft>
              <a:buNone/>
              <a:defRPr sz="2600">
                <a:latin typeface="+mj-lt"/>
              </a:defRPr>
            </a:lvl4pPr>
            <a:lvl5pPr marL="0" indent="0" algn="l">
              <a:spcAft>
                <a:spcPts val="0"/>
              </a:spcAft>
              <a:buNone/>
              <a:defRPr sz="2600">
                <a:latin typeface="+mj-lt"/>
              </a:defRPr>
            </a:lvl5pPr>
          </a:lstStyle>
          <a:p>
            <a:pPr lvl="0"/>
            <a:r>
              <a:rPr lang="de-DE"/>
              <a:t>Insert </a:t>
            </a:r>
            <a:r>
              <a:rPr lang="de-DE" err="1"/>
              <a:t>Subtitle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429542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FF247-5EE4-4936-B11D-6671E0B73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224696"/>
            <a:ext cx="11522075" cy="432000"/>
          </a:xfrm>
        </p:spPr>
        <p:txBody>
          <a:bodyPr/>
          <a:lstStyle/>
          <a:p>
            <a:r>
              <a:rPr lang="en-US" noProof="0"/>
              <a:t>Insert Title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476137-C287-4C11-AFF6-7C8C566AE0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4" y="1341438"/>
            <a:ext cx="5689599" cy="4751387"/>
          </a:xfrm>
        </p:spPr>
        <p:txBody>
          <a:bodyPr/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57B885-2AF5-4665-9624-EB0CC2E8B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597352"/>
            <a:ext cx="720000" cy="144000"/>
          </a:xfrm>
          <a:prstGeom prst="rect">
            <a:avLst/>
          </a:prstGeom>
        </p:spPr>
        <p:txBody>
          <a:bodyPr/>
          <a:lstStyle/>
          <a:p>
            <a:fld id="{10056CEE-02A0-4F56-B38B-CA835E52CB13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Medienplatzhalter 6">
            <a:extLst>
              <a:ext uri="{FF2B5EF4-FFF2-40B4-BE49-F238E27FC236}">
                <a16:creationId xmlns:a16="http://schemas.microsoft.com/office/drawing/2014/main" id="{BFC26D0F-EF9F-4F1F-A65E-8D7D3924DF54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6167439" y="1341437"/>
            <a:ext cx="5689600" cy="4751387"/>
          </a:xfrm>
          <a:solidFill>
            <a:schemeClr val="accent4"/>
          </a:solidFill>
        </p:spPr>
        <p:txBody>
          <a:bodyPr vert="horz" lIns="0" tIns="0" rIns="0" bIns="576000" rtlCol="0" anchor="ctr" anchorCtr="0">
            <a:normAutofit/>
          </a:bodyPr>
          <a:lstStyle>
            <a:lvl1pPr algn="ctr">
              <a:defRPr lang="de-DE"/>
            </a:lvl1pPr>
          </a:lstStyle>
          <a:p>
            <a:pPr lvl="0" algn="ctr"/>
            <a:r>
              <a:rPr lang="en-US" noProof="0"/>
              <a:t>Please insert Media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34964" y="692696"/>
            <a:ext cx="11522075" cy="360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 algn="l">
              <a:spcAft>
                <a:spcPts val="0"/>
              </a:spcAft>
              <a:buNone/>
              <a:defRPr sz="2600">
                <a:latin typeface="+mj-lt"/>
              </a:defRPr>
            </a:lvl2pPr>
            <a:lvl3pPr marL="0" indent="0" algn="l">
              <a:spcAft>
                <a:spcPts val="0"/>
              </a:spcAft>
              <a:buNone/>
              <a:defRPr sz="2600">
                <a:latin typeface="+mj-lt"/>
              </a:defRPr>
            </a:lvl3pPr>
            <a:lvl4pPr marL="0" indent="0" algn="l">
              <a:spcAft>
                <a:spcPts val="0"/>
              </a:spcAft>
              <a:buNone/>
              <a:defRPr sz="2600">
                <a:latin typeface="+mj-lt"/>
              </a:defRPr>
            </a:lvl4pPr>
            <a:lvl5pPr marL="0" indent="0" algn="l">
              <a:spcAft>
                <a:spcPts val="0"/>
              </a:spcAft>
              <a:buNone/>
              <a:defRPr sz="2600">
                <a:latin typeface="+mj-lt"/>
              </a:defRPr>
            </a:lvl5pPr>
          </a:lstStyle>
          <a:p>
            <a:pPr lvl="0"/>
            <a:r>
              <a:rPr lang="de-DE"/>
              <a:t>Insert </a:t>
            </a:r>
            <a:r>
              <a:rPr lang="de-DE" err="1"/>
              <a:t>Subtitle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8900926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FF247-5EE4-4936-B11D-6671E0B73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224696"/>
            <a:ext cx="11522075" cy="432000"/>
          </a:xfrm>
        </p:spPr>
        <p:txBody>
          <a:bodyPr/>
          <a:lstStyle/>
          <a:p>
            <a:r>
              <a:rPr lang="en-US" noProof="0"/>
              <a:t>Insert Title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476137-C287-4C11-AFF6-7C8C566AE0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4" y="1341438"/>
            <a:ext cx="5689600" cy="4751387"/>
          </a:xfrm>
        </p:spPr>
        <p:txBody>
          <a:bodyPr/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57B885-2AF5-4665-9624-EB0CC2E8B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597352"/>
            <a:ext cx="720000" cy="144000"/>
          </a:xfrm>
          <a:prstGeom prst="rect">
            <a:avLst/>
          </a:prstGeom>
        </p:spPr>
        <p:txBody>
          <a:bodyPr/>
          <a:lstStyle/>
          <a:p>
            <a:fld id="{10056CEE-02A0-4F56-B38B-CA835E52CB13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EE64861-D57D-456C-A62A-57E8842297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7439" y="1341437"/>
            <a:ext cx="5689600" cy="47513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34964" y="692696"/>
            <a:ext cx="11522075" cy="360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 algn="l">
              <a:spcAft>
                <a:spcPts val="0"/>
              </a:spcAft>
              <a:buNone/>
              <a:defRPr sz="2600">
                <a:latin typeface="+mj-lt"/>
              </a:defRPr>
            </a:lvl2pPr>
            <a:lvl3pPr marL="0" indent="0" algn="l">
              <a:spcAft>
                <a:spcPts val="0"/>
              </a:spcAft>
              <a:buNone/>
              <a:defRPr sz="2600">
                <a:latin typeface="+mj-lt"/>
              </a:defRPr>
            </a:lvl3pPr>
            <a:lvl4pPr marL="0" indent="0" algn="l">
              <a:spcAft>
                <a:spcPts val="0"/>
              </a:spcAft>
              <a:buNone/>
              <a:defRPr sz="2600">
                <a:latin typeface="+mj-lt"/>
              </a:defRPr>
            </a:lvl4pPr>
            <a:lvl5pPr marL="0" indent="0" algn="l">
              <a:spcAft>
                <a:spcPts val="0"/>
              </a:spcAft>
              <a:buNone/>
              <a:defRPr sz="2600">
                <a:latin typeface="+mj-lt"/>
              </a:defRPr>
            </a:lvl5pPr>
          </a:lstStyle>
          <a:p>
            <a:pPr lvl="0"/>
            <a:r>
              <a:rPr lang="de-DE"/>
              <a:t>Insert </a:t>
            </a:r>
            <a:r>
              <a:rPr lang="de-DE" err="1"/>
              <a:t>Subtitle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837182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FF247-5EE4-4936-B11D-6671E0B73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224696"/>
            <a:ext cx="11522075" cy="432000"/>
          </a:xfrm>
        </p:spPr>
        <p:txBody>
          <a:bodyPr/>
          <a:lstStyle/>
          <a:p>
            <a:r>
              <a:rPr lang="en-US" noProof="0"/>
              <a:t>Insert Title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476137-C287-4C11-AFF6-7C8C566AE0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4" y="1341438"/>
            <a:ext cx="3744912" cy="4751387"/>
          </a:xfrm>
        </p:spPr>
        <p:txBody>
          <a:bodyPr/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2F13242-C510-4A9E-804E-7F2982FCD3D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24339" y="1341438"/>
            <a:ext cx="3743325" cy="4751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64FC22F2-AA72-49E3-9219-CB145D3E265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12127" y="1341439"/>
            <a:ext cx="3744912" cy="475138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34964" y="692696"/>
            <a:ext cx="11522075" cy="360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 algn="l">
              <a:spcAft>
                <a:spcPts val="0"/>
              </a:spcAft>
              <a:buNone/>
              <a:defRPr sz="2600">
                <a:latin typeface="+mj-lt"/>
              </a:defRPr>
            </a:lvl2pPr>
            <a:lvl3pPr marL="0" indent="0" algn="l">
              <a:spcAft>
                <a:spcPts val="0"/>
              </a:spcAft>
              <a:buNone/>
              <a:defRPr sz="2600">
                <a:latin typeface="+mj-lt"/>
              </a:defRPr>
            </a:lvl3pPr>
            <a:lvl4pPr marL="0" indent="0" algn="l">
              <a:spcAft>
                <a:spcPts val="0"/>
              </a:spcAft>
              <a:buNone/>
              <a:defRPr sz="2600">
                <a:latin typeface="+mj-lt"/>
              </a:defRPr>
            </a:lvl4pPr>
            <a:lvl5pPr marL="0" indent="0" algn="l">
              <a:spcAft>
                <a:spcPts val="0"/>
              </a:spcAft>
              <a:buNone/>
              <a:defRPr sz="2600">
                <a:latin typeface="+mj-lt"/>
              </a:defRPr>
            </a:lvl5pPr>
          </a:lstStyle>
          <a:p>
            <a:pPr lvl="0"/>
            <a:r>
              <a:rPr lang="de-DE"/>
              <a:t>Insert </a:t>
            </a:r>
            <a:r>
              <a:rPr lang="de-DE" err="1"/>
              <a:t>Subtitle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237989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33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/>
            </a:lvl1pPr>
            <a:lvl2pPr>
              <a:defRPr sz="2400" baseline="0"/>
            </a:lvl2pPr>
            <a:lvl3pPr>
              <a:defRPr sz="2133" baseline="0"/>
            </a:lvl3pPr>
            <a:lvl4pPr>
              <a:defRPr sz="1867" baseline="0"/>
            </a:lvl4pPr>
            <a:lvl5pPr>
              <a:defRPr sz="16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364606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FF247-5EE4-4936-B11D-6671E0B73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224696"/>
            <a:ext cx="11522075" cy="432000"/>
          </a:xfrm>
        </p:spPr>
        <p:txBody>
          <a:bodyPr/>
          <a:lstStyle/>
          <a:p>
            <a:r>
              <a:rPr lang="en-US" noProof="0"/>
              <a:t>Insert Title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476137-C287-4C11-AFF6-7C8C566AE0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4" y="3789295"/>
            <a:ext cx="3744912" cy="2304000"/>
          </a:xfrm>
        </p:spPr>
        <p:txBody>
          <a:bodyPr/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2F13242-C510-4A9E-804E-7F2982FCD3D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24339" y="3789295"/>
            <a:ext cx="3743325" cy="2304000"/>
          </a:xfrm>
        </p:spPr>
        <p:txBody>
          <a:bodyPr/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64FC22F2-AA72-49E3-9219-CB145D3E265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12127" y="3789296"/>
            <a:ext cx="3744912" cy="2304000"/>
          </a:xfrm>
        </p:spPr>
        <p:txBody>
          <a:bodyPr/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C77AFB0E-6423-42B5-AA0C-2D7007798D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4963" y="1341438"/>
            <a:ext cx="3744912" cy="2230975"/>
          </a:xfrm>
          <a:solidFill>
            <a:schemeClr val="accent4"/>
          </a:solidFill>
        </p:spPr>
        <p:txBody>
          <a:bodyPr tIns="0" bIns="576000" anchor="ctr" anchorCtr="0"/>
          <a:lstStyle>
            <a:lvl1pPr algn="ctr">
              <a:defRPr/>
            </a:lvl1pPr>
          </a:lstStyle>
          <a:p>
            <a:r>
              <a:rPr lang="en-US" noProof="0"/>
              <a:t>Please insert Picture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855EDE0-7016-424A-B56B-6B46A13D16C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23792" y="1341438"/>
            <a:ext cx="3744912" cy="2230975"/>
          </a:xfrm>
          <a:solidFill>
            <a:schemeClr val="accent4"/>
          </a:solidFill>
        </p:spPr>
        <p:txBody>
          <a:bodyPr tIns="0" bIns="576000" anchor="ctr" anchorCtr="0"/>
          <a:lstStyle>
            <a:lvl1pPr algn="ctr">
              <a:defRPr/>
            </a:lvl1pPr>
          </a:lstStyle>
          <a:p>
            <a:r>
              <a:rPr lang="en-US" noProof="0"/>
              <a:t>Please insert Picture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9F26CB0-960F-46B6-9671-5E60BF630AC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12225" y="1341438"/>
            <a:ext cx="3744913" cy="2230975"/>
          </a:xfrm>
          <a:solidFill>
            <a:schemeClr val="accent4"/>
          </a:solidFill>
        </p:spPr>
        <p:txBody>
          <a:bodyPr tIns="0" bIns="576000" anchor="ctr" anchorCtr="0"/>
          <a:lstStyle>
            <a:lvl1pPr algn="ctr">
              <a:defRPr/>
            </a:lvl1pPr>
          </a:lstStyle>
          <a:p>
            <a:r>
              <a:rPr lang="en-US" noProof="0"/>
              <a:t>Please insert Picture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34964" y="692696"/>
            <a:ext cx="11522075" cy="360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 algn="l">
              <a:spcAft>
                <a:spcPts val="0"/>
              </a:spcAft>
              <a:buNone/>
              <a:defRPr sz="2600">
                <a:latin typeface="+mj-lt"/>
              </a:defRPr>
            </a:lvl2pPr>
            <a:lvl3pPr marL="0" indent="0" algn="l">
              <a:spcAft>
                <a:spcPts val="0"/>
              </a:spcAft>
              <a:buNone/>
              <a:defRPr sz="2600">
                <a:latin typeface="+mj-lt"/>
              </a:defRPr>
            </a:lvl3pPr>
            <a:lvl4pPr marL="0" indent="0" algn="l">
              <a:spcAft>
                <a:spcPts val="0"/>
              </a:spcAft>
              <a:buNone/>
              <a:defRPr sz="2600">
                <a:latin typeface="+mj-lt"/>
              </a:defRPr>
            </a:lvl4pPr>
            <a:lvl5pPr marL="0" indent="0" algn="l">
              <a:spcAft>
                <a:spcPts val="0"/>
              </a:spcAft>
              <a:buNone/>
              <a:defRPr sz="2600">
                <a:latin typeface="+mj-lt"/>
              </a:defRPr>
            </a:lvl5pPr>
          </a:lstStyle>
          <a:p>
            <a:pPr lvl="0"/>
            <a:r>
              <a:rPr lang="de-DE"/>
              <a:t>Insert </a:t>
            </a:r>
            <a:r>
              <a:rPr lang="de-DE" err="1"/>
              <a:t>Subtitle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254231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media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FF247-5EE4-4936-B11D-6671E0B73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224696"/>
            <a:ext cx="11522075" cy="432000"/>
          </a:xfrm>
        </p:spPr>
        <p:txBody>
          <a:bodyPr/>
          <a:lstStyle/>
          <a:p>
            <a:r>
              <a:rPr lang="en-US" noProof="0"/>
              <a:t>Insert Title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476137-C287-4C11-AFF6-7C8C566AE0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4" y="3789039"/>
            <a:ext cx="3744912" cy="2304256"/>
          </a:xfrm>
        </p:spPr>
        <p:txBody>
          <a:bodyPr/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2F13242-C510-4A9E-804E-7F2982FCD3D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24339" y="3789039"/>
            <a:ext cx="3743325" cy="2304256"/>
          </a:xfrm>
        </p:spPr>
        <p:txBody>
          <a:bodyPr/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64FC22F2-AA72-49E3-9219-CB145D3E265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12127" y="3789040"/>
            <a:ext cx="3744912" cy="2304256"/>
          </a:xfrm>
        </p:spPr>
        <p:txBody>
          <a:bodyPr/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Medienplatzhalter 6">
            <a:extLst>
              <a:ext uri="{FF2B5EF4-FFF2-40B4-BE49-F238E27FC236}">
                <a16:creationId xmlns:a16="http://schemas.microsoft.com/office/drawing/2014/main" id="{CCCFB37B-42DD-435F-9DAC-65E8F4C057B4}"/>
              </a:ext>
            </a:extLst>
          </p:cNvPr>
          <p:cNvSpPr>
            <a:spLocks noGrp="1"/>
          </p:cNvSpPr>
          <p:nvPr>
            <p:ph type="media" sz="quarter" idx="18" hasCustomPrompt="1"/>
          </p:nvPr>
        </p:nvSpPr>
        <p:spPr>
          <a:xfrm>
            <a:off x="334963" y="1341437"/>
            <a:ext cx="3744912" cy="2231579"/>
          </a:xfrm>
          <a:solidFill>
            <a:schemeClr val="accent4"/>
          </a:solidFill>
        </p:spPr>
        <p:txBody>
          <a:bodyPr vert="horz" lIns="0" tIns="0" rIns="0" bIns="576000" rtlCol="0" anchor="ctr" anchorCtr="0">
            <a:normAutofit/>
          </a:bodyPr>
          <a:lstStyle>
            <a:lvl1pPr algn="ctr">
              <a:defRPr lang="de-DE"/>
            </a:lvl1pPr>
          </a:lstStyle>
          <a:p>
            <a:pPr lvl="0" algn="ctr"/>
            <a:r>
              <a:rPr lang="en-US" noProof="0"/>
              <a:t>Please insert Media</a:t>
            </a:r>
          </a:p>
        </p:txBody>
      </p:sp>
      <p:sp>
        <p:nvSpPr>
          <p:cNvPr id="16" name="Medienplatzhalter 6">
            <a:extLst>
              <a:ext uri="{FF2B5EF4-FFF2-40B4-BE49-F238E27FC236}">
                <a16:creationId xmlns:a16="http://schemas.microsoft.com/office/drawing/2014/main" id="{DBC256A8-A789-4127-B0B8-081AE73B35D3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4223792" y="1341437"/>
            <a:ext cx="3744912" cy="2231579"/>
          </a:xfrm>
          <a:solidFill>
            <a:schemeClr val="accent4"/>
          </a:solidFill>
        </p:spPr>
        <p:txBody>
          <a:bodyPr vert="horz" lIns="0" tIns="0" rIns="0" bIns="576000" rtlCol="0" anchor="ctr" anchorCtr="0">
            <a:normAutofit/>
          </a:bodyPr>
          <a:lstStyle>
            <a:lvl1pPr algn="ctr">
              <a:defRPr lang="de-DE"/>
            </a:lvl1pPr>
          </a:lstStyle>
          <a:p>
            <a:pPr lvl="0" algn="ctr"/>
            <a:r>
              <a:rPr lang="en-US" noProof="0"/>
              <a:t>Please insert Media</a:t>
            </a:r>
          </a:p>
        </p:txBody>
      </p:sp>
      <p:sp>
        <p:nvSpPr>
          <p:cNvPr id="17" name="Medienplatzhalter 6">
            <a:extLst>
              <a:ext uri="{FF2B5EF4-FFF2-40B4-BE49-F238E27FC236}">
                <a16:creationId xmlns:a16="http://schemas.microsoft.com/office/drawing/2014/main" id="{E4FDC054-1A6E-468B-A64D-F32469F062BA}"/>
              </a:ext>
            </a:extLst>
          </p:cNvPr>
          <p:cNvSpPr>
            <a:spLocks noGrp="1"/>
          </p:cNvSpPr>
          <p:nvPr>
            <p:ph type="media" sz="quarter" idx="20" hasCustomPrompt="1"/>
          </p:nvPr>
        </p:nvSpPr>
        <p:spPr>
          <a:xfrm>
            <a:off x="8112224" y="1341437"/>
            <a:ext cx="3744912" cy="2231579"/>
          </a:xfrm>
          <a:solidFill>
            <a:schemeClr val="accent4"/>
          </a:solidFill>
        </p:spPr>
        <p:txBody>
          <a:bodyPr vert="horz" lIns="0" tIns="0" rIns="0" bIns="576000" rtlCol="0" anchor="ctr" anchorCtr="0">
            <a:normAutofit/>
          </a:bodyPr>
          <a:lstStyle>
            <a:lvl1pPr algn="ctr">
              <a:defRPr lang="de-DE"/>
            </a:lvl1pPr>
          </a:lstStyle>
          <a:p>
            <a:pPr lvl="0" algn="ctr"/>
            <a:r>
              <a:rPr lang="en-US" noProof="0"/>
              <a:t>Please insert Media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34964" y="692696"/>
            <a:ext cx="11522075" cy="360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 algn="l">
              <a:spcAft>
                <a:spcPts val="0"/>
              </a:spcAft>
              <a:buNone/>
              <a:defRPr sz="2600">
                <a:latin typeface="+mj-lt"/>
              </a:defRPr>
            </a:lvl2pPr>
            <a:lvl3pPr marL="0" indent="0" algn="l">
              <a:spcAft>
                <a:spcPts val="0"/>
              </a:spcAft>
              <a:buNone/>
              <a:defRPr sz="2600">
                <a:latin typeface="+mj-lt"/>
              </a:defRPr>
            </a:lvl3pPr>
            <a:lvl4pPr marL="0" indent="0" algn="l">
              <a:spcAft>
                <a:spcPts val="0"/>
              </a:spcAft>
              <a:buNone/>
              <a:defRPr sz="2600">
                <a:latin typeface="+mj-lt"/>
              </a:defRPr>
            </a:lvl4pPr>
            <a:lvl5pPr marL="0" indent="0" algn="l">
              <a:spcAft>
                <a:spcPts val="0"/>
              </a:spcAft>
              <a:buNone/>
              <a:defRPr sz="2600">
                <a:latin typeface="+mj-lt"/>
              </a:defRPr>
            </a:lvl5pPr>
          </a:lstStyle>
          <a:p>
            <a:pPr lvl="0"/>
            <a:r>
              <a:rPr lang="de-DE"/>
              <a:t>Insert </a:t>
            </a:r>
            <a:r>
              <a:rPr lang="de-DE" err="1"/>
              <a:t>Subtitle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260625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media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FF247-5EE4-4936-B11D-6671E0B73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224696"/>
            <a:ext cx="11522075" cy="432000"/>
          </a:xfrm>
        </p:spPr>
        <p:txBody>
          <a:bodyPr/>
          <a:lstStyle/>
          <a:p>
            <a:r>
              <a:rPr lang="en-US" noProof="0"/>
              <a:t>Insert Title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476137-C287-4C11-AFF6-7C8C566AE0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4" y="3789039"/>
            <a:ext cx="5689599" cy="2304256"/>
          </a:xfrm>
        </p:spPr>
        <p:txBody>
          <a:bodyPr/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2F13242-C510-4A9E-804E-7F2982FCD3D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67439" y="3789039"/>
            <a:ext cx="5689600" cy="2304256"/>
          </a:xfrm>
        </p:spPr>
        <p:txBody>
          <a:bodyPr/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Medienplatzhalter 6">
            <a:extLst>
              <a:ext uri="{FF2B5EF4-FFF2-40B4-BE49-F238E27FC236}">
                <a16:creationId xmlns:a16="http://schemas.microsoft.com/office/drawing/2014/main" id="{CCCFB37B-42DD-435F-9DAC-65E8F4C057B4}"/>
              </a:ext>
            </a:extLst>
          </p:cNvPr>
          <p:cNvSpPr>
            <a:spLocks noGrp="1"/>
          </p:cNvSpPr>
          <p:nvPr>
            <p:ph type="media" sz="quarter" idx="18" hasCustomPrompt="1"/>
          </p:nvPr>
        </p:nvSpPr>
        <p:spPr>
          <a:xfrm>
            <a:off x="334963" y="1341437"/>
            <a:ext cx="5689599" cy="2231579"/>
          </a:xfrm>
          <a:solidFill>
            <a:schemeClr val="accent4"/>
          </a:solidFill>
        </p:spPr>
        <p:txBody>
          <a:bodyPr vert="horz" lIns="0" tIns="0" rIns="0" bIns="576000" rtlCol="0" anchor="ctr" anchorCtr="0">
            <a:normAutofit/>
          </a:bodyPr>
          <a:lstStyle>
            <a:lvl1pPr algn="ctr">
              <a:defRPr lang="de-DE"/>
            </a:lvl1pPr>
          </a:lstStyle>
          <a:p>
            <a:pPr lvl="0" algn="ctr"/>
            <a:r>
              <a:rPr lang="en-US" noProof="0"/>
              <a:t>Please insert Media</a:t>
            </a:r>
          </a:p>
        </p:txBody>
      </p:sp>
      <p:sp>
        <p:nvSpPr>
          <p:cNvPr id="16" name="Medienplatzhalter 6">
            <a:extLst>
              <a:ext uri="{FF2B5EF4-FFF2-40B4-BE49-F238E27FC236}">
                <a16:creationId xmlns:a16="http://schemas.microsoft.com/office/drawing/2014/main" id="{DBC256A8-A789-4127-B0B8-081AE73B35D3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6167717" y="1341437"/>
            <a:ext cx="5692012" cy="2231579"/>
          </a:xfrm>
          <a:solidFill>
            <a:schemeClr val="accent4"/>
          </a:solidFill>
        </p:spPr>
        <p:txBody>
          <a:bodyPr vert="horz" lIns="0" tIns="0" rIns="0" bIns="576000" rtlCol="0" anchor="ctr" anchorCtr="0">
            <a:normAutofit/>
          </a:bodyPr>
          <a:lstStyle>
            <a:lvl1pPr algn="ctr">
              <a:defRPr lang="de-DE"/>
            </a:lvl1pPr>
          </a:lstStyle>
          <a:p>
            <a:pPr lvl="0" algn="ctr"/>
            <a:r>
              <a:rPr lang="en-US" noProof="0"/>
              <a:t>Please insert Media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20" hasCustomPrompt="1"/>
          </p:nvPr>
        </p:nvSpPr>
        <p:spPr>
          <a:xfrm>
            <a:off x="334964" y="692696"/>
            <a:ext cx="11522075" cy="360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 algn="l">
              <a:spcAft>
                <a:spcPts val="0"/>
              </a:spcAft>
              <a:buNone/>
              <a:defRPr sz="2600">
                <a:latin typeface="+mj-lt"/>
              </a:defRPr>
            </a:lvl2pPr>
            <a:lvl3pPr marL="0" indent="0" algn="l">
              <a:spcAft>
                <a:spcPts val="0"/>
              </a:spcAft>
              <a:buNone/>
              <a:defRPr sz="2600">
                <a:latin typeface="+mj-lt"/>
              </a:defRPr>
            </a:lvl3pPr>
            <a:lvl4pPr marL="0" indent="0" algn="l">
              <a:spcAft>
                <a:spcPts val="0"/>
              </a:spcAft>
              <a:buNone/>
              <a:defRPr sz="2600">
                <a:latin typeface="+mj-lt"/>
              </a:defRPr>
            </a:lvl4pPr>
            <a:lvl5pPr marL="0" indent="0" algn="l">
              <a:spcAft>
                <a:spcPts val="0"/>
              </a:spcAft>
              <a:buNone/>
              <a:defRPr sz="2600">
                <a:latin typeface="+mj-lt"/>
              </a:defRPr>
            </a:lvl5pPr>
          </a:lstStyle>
          <a:p>
            <a:pPr lvl="0"/>
            <a:r>
              <a:rPr lang="de-DE"/>
              <a:t>Insert </a:t>
            </a:r>
            <a:r>
              <a:rPr lang="de-DE" err="1"/>
              <a:t>Subtitle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5688154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diagram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FF247-5EE4-4936-B11D-6671E0B73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224696"/>
            <a:ext cx="11522075" cy="432000"/>
          </a:xfrm>
        </p:spPr>
        <p:txBody>
          <a:bodyPr/>
          <a:lstStyle/>
          <a:p>
            <a:r>
              <a:rPr lang="en-US" noProof="0"/>
              <a:t>Insert Title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476137-C287-4C11-AFF6-7C8C566AE0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4" y="3789039"/>
            <a:ext cx="3744912" cy="2304256"/>
          </a:xfrm>
        </p:spPr>
        <p:txBody>
          <a:bodyPr/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2F13242-C510-4A9E-804E-7F2982FCD3D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24339" y="3789039"/>
            <a:ext cx="3743325" cy="2304256"/>
          </a:xfrm>
        </p:spPr>
        <p:txBody>
          <a:bodyPr/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64FC22F2-AA72-49E3-9219-CB145D3E265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12127" y="3789040"/>
            <a:ext cx="3744912" cy="2304256"/>
          </a:xfrm>
        </p:spPr>
        <p:txBody>
          <a:bodyPr/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DBDFDFFF-846C-4323-8E9F-FE47DDC683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34963" y="1341438"/>
            <a:ext cx="3744912" cy="2230975"/>
          </a:xfrm>
        </p:spPr>
        <p:txBody>
          <a:bodyPr tIns="0" bIns="576000" anchor="ctr" anchorCtr="0"/>
          <a:lstStyle>
            <a:lvl1pPr algn="ctr">
              <a:defRPr/>
            </a:lvl1pPr>
          </a:lstStyle>
          <a:p>
            <a:r>
              <a:rPr lang="en-US" noProof="0"/>
              <a:t>Please insert Diagram</a:t>
            </a:r>
          </a:p>
        </p:txBody>
      </p:sp>
      <p:sp>
        <p:nvSpPr>
          <p:cNvPr id="12" name="Diagrammplatzhalter 4">
            <a:extLst>
              <a:ext uri="{FF2B5EF4-FFF2-40B4-BE49-F238E27FC236}">
                <a16:creationId xmlns:a16="http://schemas.microsoft.com/office/drawing/2014/main" id="{252265FF-274B-4A19-8F6B-33AB8EE09645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4223792" y="1341438"/>
            <a:ext cx="3744912" cy="2230975"/>
          </a:xfrm>
        </p:spPr>
        <p:txBody>
          <a:bodyPr tIns="0" bIns="576000" anchor="ctr" anchorCtr="0"/>
          <a:lstStyle>
            <a:lvl1pPr algn="ctr">
              <a:defRPr/>
            </a:lvl1pPr>
          </a:lstStyle>
          <a:p>
            <a:r>
              <a:rPr lang="en-US" noProof="0"/>
              <a:t>Please insert Diagram</a:t>
            </a:r>
          </a:p>
        </p:txBody>
      </p:sp>
      <p:sp>
        <p:nvSpPr>
          <p:cNvPr id="13" name="Diagrammplatzhalter 4">
            <a:extLst>
              <a:ext uri="{FF2B5EF4-FFF2-40B4-BE49-F238E27FC236}">
                <a16:creationId xmlns:a16="http://schemas.microsoft.com/office/drawing/2014/main" id="{DA4B089B-67D7-4E50-BB82-8371B4272FE6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8112224" y="1341438"/>
            <a:ext cx="3744912" cy="2230975"/>
          </a:xfrm>
        </p:spPr>
        <p:txBody>
          <a:bodyPr tIns="0" bIns="576000" anchor="ctr" anchorCtr="0"/>
          <a:lstStyle>
            <a:lvl1pPr algn="ctr">
              <a:defRPr/>
            </a:lvl1pPr>
          </a:lstStyle>
          <a:p>
            <a:r>
              <a:rPr lang="en-US" noProof="0"/>
              <a:t>Please insert Diagram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34964" y="692696"/>
            <a:ext cx="11522075" cy="360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 algn="l">
              <a:spcAft>
                <a:spcPts val="0"/>
              </a:spcAft>
              <a:buNone/>
              <a:defRPr sz="2600">
                <a:latin typeface="+mj-lt"/>
              </a:defRPr>
            </a:lvl2pPr>
            <a:lvl3pPr marL="0" indent="0" algn="l">
              <a:spcAft>
                <a:spcPts val="0"/>
              </a:spcAft>
              <a:buNone/>
              <a:defRPr sz="2600">
                <a:latin typeface="+mj-lt"/>
              </a:defRPr>
            </a:lvl3pPr>
            <a:lvl4pPr marL="0" indent="0" algn="l">
              <a:spcAft>
                <a:spcPts val="0"/>
              </a:spcAft>
              <a:buNone/>
              <a:defRPr sz="2600">
                <a:latin typeface="+mj-lt"/>
              </a:defRPr>
            </a:lvl4pPr>
            <a:lvl5pPr marL="0" indent="0" algn="l">
              <a:spcAft>
                <a:spcPts val="0"/>
              </a:spcAft>
              <a:buNone/>
              <a:defRPr sz="2600">
                <a:latin typeface="+mj-lt"/>
              </a:defRPr>
            </a:lvl5pPr>
          </a:lstStyle>
          <a:p>
            <a:pPr lvl="0"/>
            <a:r>
              <a:rPr lang="de-DE"/>
              <a:t>Insert </a:t>
            </a:r>
            <a:r>
              <a:rPr lang="de-DE" err="1"/>
              <a:t>Subtitle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2485408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17474B-E305-4152-BE25-6CD20A2300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224696"/>
            <a:ext cx="11522075" cy="432000"/>
          </a:xfrm>
        </p:spPr>
        <p:txBody>
          <a:bodyPr/>
          <a:lstStyle/>
          <a:p>
            <a:r>
              <a:rPr lang="en-US" noProof="0"/>
              <a:t>Insert Title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692696"/>
            <a:ext cx="11522075" cy="360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 algn="l">
              <a:spcAft>
                <a:spcPts val="0"/>
              </a:spcAft>
              <a:buNone/>
              <a:defRPr sz="2600">
                <a:latin typeface="+mj-lt"/>
              </a:defRPr>
            </a:lvl2pPr>
            <a:lvl3pPr marL="0" indent="0" algn="l">
              <a:spcAft>
                <a:spcPts val="0"/>
              </a:spcAft>
              <a:buNone/>
              <a:defRPr sz="2600">
                <a:latin typeface="+mj-lt"/>
              </a:defRPr>
            </a:lvl3pPr>
            <a:lvl4pPr marL="0" indent="0" algn="l">
              <a:spcAft>
                <a:spcPts val="0"/>
              </a:spcAft>
              <a:buNone/>
              <a:defRPr sz="2600">
                <a:latin typeface="+mj-lt"/>
              </a:defRPr>
            </a:lvl4pPr>
            <a:lvl5pPr marL="0" indent="0" algn="l">
              <a:spcAft>
                <a:spcPts val="0"/>
              </a:spcAft>
              <a:buNone/>
              <a:defRPr sz="2600">
                <a:latin typeface="+mj-lt"/>
              </a:defRPr>
            </a:lvl5pPr>
          </a:lstStyle>
          <a:p>
            <a:pPr lvl="0"/>
            <a:r>
              <a:rPr lang="de-DE"/>
              <a:t>Insert </a:t>
            </a:r>
            <a:r>
              <a:rPr lang="de-DE" err="1"/>
              <a:t>Subtitle</a:t>
            </a:r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3476137-C287-4C11-AFF6-7C8C566AE0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4" y="3789295"/>
            <a:ext cx="3744912" cy="2304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>
                <a:solidFill>
                  <a:schemeClr val="tx2"/>
                </a:solidFill>
              </a:defRPr>
            </a:lvl2pPr>
            <a:lvl3pPr marL="0" indent="0">
              <a:buNone/>
              <a:defRPr/>
            </a:lvl3pPr>
            <a:lvl4pPr marL="179996">
              <a:defRPr/>
            </a:lvl4pPr>
            <a:lvl5pPr marL="359991">
              <a:defRPr/>
            </a:lvl5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C77AFB0E-6423-42B5-AA0C-2D7007798D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4963" y="1341438"/>
            <a:ext cx="3744912" cy="2230975"/>
          </a:xfrm>
          <a:solidFill>
            <a:schemeClr val="accent4"/>
          </a:solidFill>
        </p:spPr>
        <p:txBody>
          <a:bodyPr tIns="0" bIns="576000" anchor="ctr" anchorCtr="0"/>
          <a:lstStyle>
            <a:lvl1pPr algn="ctr">
              <a:defRPr/>
            </a:lvl1pPr>
          </a:lstStyle>
          <a:p>
            <a:r>
              <a:rPr lang="en-US" noProof="0"/>
              <a:t>Please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400993783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17474B-E305-4152-BE25-6CD20A2300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224696"/>
            <a:ext cx="11522075" cy="432000"/>
          </a:xfrm>
        </p:spPr>
        <p:txBody>
          <a:bodyPr/>
          <a:lstStyle/>
          <a:p>
            <a:r>
              <a:rPr lang="en-US" noProof="0"/>
              <a:t>Insert Title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692696"/>
            <a:ext cx="11522075" cy="360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 algn="l">
              <a:spcAft>
                <a:spcPts val="0"/>
              </a:spcAft>
              <a:buNone/>
              <a:defRPr sz="2600">
                <a:latin typeface="+mj-lt"/>
              </a:defRPr>
            </a:lvl2pPr>
            <a:lvl3pPr marL="0" indent="0" algn="l">
              <a:spcAft>
                <a:spcPts val="0"/>
              </a:spcAft>
              <a:buNone/>
              <a:defRPr sz="2600">
                <a:latin typeface="+mj-lt"/>
              </a:defRPr>
            </a:lvl3pPr>
            <a:lvl4pPr marL="0" indent="0" algn="l">
              <a:spcAft>
                <a:spcPts val="0"/>
              </a:spcAft>
              <a:buNone/>
              <a:defRPr sz="2600">
                <a:latin typeface="+mj-lt"/>
              </a:defRPr>
            </a:lvl4pPr>
            <a:lvl5pPr marL="0" indent="0" algn="l">
              <a:spcAft>
                <a:spcPts val="0"/>
              </a:spcAft>
              <a:buNone/>
              <a:defRPr sz="2600">
                <a:latin typeface="+mj-lt"/>
              </a:defRPr>
            </a:lvl5pPr>
          </a:lstStyle>
          <a:p>
            <a:pPr lvl="0"/>
            <a:r>
              <a:rPr lang="de-DE"/>
              <a:t>Insert </a:t>
            </a:r>
            <a:r>
              <a:rPr lang="de-DE" err="1"/>
              <a:t>Subtitle</a:t>
            </a:r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3476137-C287-4C11-AFF6-7C8C566AE0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4" y="3789295"/>
            <a:ext cx="3744912" cy="2304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>
                <a:solidFill>
                  <a:schemeClr val="tx2"/>
                </a:solidFill>
              </a:defRPr>
            </a:lvl2pPr>
            <a:lvl3pPr marL="0" indent="0">
              <a:buNone/>
              <a:defRPr/>
            </a:lvl3pPr>
            <a:lvl4pPr marL="179996">
              <a:defRPr/>
            </a:lvl4pPr>
            <a:lvl5pPr marL="359991">
              <a:defRPr/>
            </a:lvl5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C77AFB0E-6423-42B5-AA0C-2D7007798D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4963" y="1341438"/>
            <a:ext cx="3744912" cy="2230975"/>
          </a:xfrm>
          <a:solidFill>
            <a:schemeClr val="accent4"/>
          </a:solidFill>
        </p:spPr>
        <p:txBody>
          <a:bodyPr tIns="0" bIns="576000" anchor="ctr" anchorCtr="0"/>
          <a:lstStyle>
            <a:lvl1pPr algn="ctr">
              <a:defRPr/>
            </a:lvl1pPr>
          </a:lstStyle>
          <a:p>
            <a:r>
              <a:rPr lang="en-US" noProof="0"/>
              <a:t>Please insert Picture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33476137-C287-4C11-AFF6-7C8C566AE0D0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23793" y="3789295"/>
            <a:ext cx="3744912" cy="2304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>
                <a:solidFill>
                  <a:schemeClr val="tx2"/>
                </a:solidFill>
              </a:defRPr>
            </a:lvl2pPr>
            <a:lvl3pPr marL="0" indent="0">
              <a:buNone/>
              <a:defRPr/>
            </a:lvl3pPr>
            <a:lvl4pPr marL="179996">
              <a:defRPr/>
            </a:lvl4pPr>
            <a:lvl5pPr marL="359991">
              <a:defRPr/>
            </a:lvl5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C77AFB0E-6423-42B5-AA0C-2D7007798D6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23792" y="1340769"/>
            <a:ext cx="3744912" cy="2230975"/>
          </a:xfrm>
          <a:solidFill>
            <a:schemeClr val="accent4"/>
          </a:solidFill>
        </p:spPr>
        <p:txBody>
          <a:bodyPr tIns="0" bIns="576000" anchor="ctr" anchorCtr="0"/>
          <a:lstStyle>
            <a:lvl1pPr algn="ctr">
              <a:defRPr/>
            </a:lvl1pPr>
          </a:lstStyle>
          <a:p>
            <a:r>
              <a:rPr lang="en-US" noProof="0"/>
              <a:t>Please insert Picture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33476137-C287-4C11-AFF6-7C8C566AE0D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112623" y="3789295"/>
            <a:ext cx="3744912" cy="2304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>
                <a:solidFill>
                  <a:schemeClr val="tx2"/>
                </a:solidFill>
              </a:defRPr>
            </a:lvl2pPr>
            <a:lvl3pPr marL="0" indent="0">
              <a:buNone/>
              <a:defRPr/>
            </a:lvl3pPr>
            <a:lvl4pPr marL="179996">
              <a:defRPr/>
            </a:lvl4pPr>
            <a:lvl5pPr marL="359991">
              <a:defRPr/>
            </a:lvl5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C77AFB0E-6423-42B5-AA0C-2D7007798D6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12621" y="1340098"/>
            <a:ext cx="3744912" cy="2230975"/>
          </a:xfrm>
          <a:solidFill>
            <a:schemeClr val="accent4"/>
          </a:solidFill>
        </p:spPr>
        <p:txBody>
          <a:bodyPr tIns="0" bIns="576000" anchor="ctr" anchorCtr="0"/>
          <a:lstStyle>
            <a:lvl1pPr algn="ctr">
              <a:defRPr/>
            </a:lvl1pPr>
          </a:lstStyle>
          <a:p>
            <a:r>
              <a:rPr lang="en-US" noProof="0"/>
              <a:t>Please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908542413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FF247-5EE4-4936-B11D-6671E0B73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653" y="224644"/>
            <a:ext cx="9784080" cy="393192"/>
          </a:xfrm>
        </p:spPr>
        <p:txBody>
          <a:bodyPr anchor="ctr"/>
          <a:lstStyle/>
          <a:p>
            <a:r>
              <a:rPr lang="en-US" noProof="0"/>
              <a:t>Insert Title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57B885-2AF5-4665-9624-EB0CC2E8B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9715" y="6597352"/>
            <a:ext cx="720000" cy="144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algn="ctr"/>
            <a:fld id="{10056CEE-02A0-4F56-B38B-CA835E52CB13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26105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Slides -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5">
            <a:extLst>
              <a:ext uri="{FF2B5EF4-FFF2-40B4-BE49-F238E27FC236}">
                <a16:creationId xmlns:a16="http://schemas.microsoft.com/office/drawing/2014/main" id="{A3C74541-2F53-BC4D-9BF3-C1CB21FA7F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" y="2367646"/>
            <a:ext cx="3352800" cy="3837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C10E21"/>
                </a:solidFill>
                <a:latin typeface="Lub Dub Medium" panose="020B0603030403020204" pitchFamily="34" charset="77"/>
              </a:defRPr>
            </a:lvl1pPr>
            <a:lvl2pPr marL="0">
              <a:spcBef>
                <a:spcPts val="1100"/>
              </a:spcBef>
              <a:defRPr sz="1600" b="0" i="0">
                <a:latin typeface="Lub Dub Medium" panose="020B0603030403020204" pitchFamily="34" charset="77"/>
              </a:defRPr>
            </a:lvl2pPr>
            <a:lvl3pPr marL="457189">
              <a:defRPr sz="1400" b="0" i="0">
                <a:latin typeface="Lub Dub Medium" panose="020B0603030403020204" pitchFamily="34" charset="77"/>
              </a:defRPr>
            </a:lvl3pPr>
            <a:lvl4pPr marL="914376">
              <a:defRPr sz="1200" b="0" i="0">
                <a:latin typeface="Lub Dub Medium" panose="020B0603030403020204" pitchFamily="34" charset="77"/>
              </a:defRPr>
            </a:lvl4pPr>
            <a:lvl5pPr marL="1371566">
              <a:defRPr sz="1200" b="0" i="0">
                <a:latin typeface="Lub Dub Medium" panose="020B0603030403020204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EBADAA66-12FF-0746-926F-00A6FE95F6F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26400" y="2367645"/>
            <a:ext cx="3352800" cy="38372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C10E21"/>
                </a:solidFill>
                <a:latin typeface="Lub Dub Medium" panose="020B0603030403020204" pitchFamily="34" charset="77"/>
              </a:defRPr>
            </a:lvl1pPr>
            <a:lvl2pPr marL="0">
              <a:spcBef>
                <a:spcPts val="1100"/>
              </a:spcBef>
              <a:defRPr sz="1600" b="0" i="0">
                <a:latin typeface="Lub Dub Medium" panose="020B0603030403020204" pitchFamily="34" charset="77"/>
              </a:defRPr>
            </a:lvl2pPr>
            <a:lvl3pPr marL="457189">
              <a:defRPr sz="1400" b="0" i="0">
                <a:latin typeface="Lub Dub Medium" panose="020B0603030403020204" pitchFamily="34" charset="77"/>
              </a:defRPr>
            </a:lvl3pPr>
            <a:lvl4pPr marL="914376">
              <a:defRPr sz="1200" b="0" i="0">
                <a:latin typeface="Lub Dub Medium" panose="020B0603030403020204" pitchFamily="34" charset="77"/>
              </a:defRPr>
            </a:lvl4pPr>
            <a:lvl5pPr marL="1371566">
              <a:defRPr sz="1200" b="0" i="0">
                <a:latin typeface="Lub Dub Medium" panose="020B0603030403020204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5">
            <a:extLst>
              <a:ext uri="{FF2B5EF4-FFF2-40B4-BE49-F238E27FC236}">
                <a16:creationId xmlns:a16="http://schemas.microsoft.com/office/drawing/2014/main" id="{C4234335-B09F-AF4E-9919-B444534921B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18000" y="2367645"/>
            <a:ext cx="3352800" cy="38372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C10E21"/>
                </a:solidFill>
                <a:latin typeface="Lub Dub Medium" panose="020B0603030403020204" pitchFamily="34" charset="77"/>
              </a:defRPr>
            </a:lvl1pPr>
            <a:lvl2pPr marL="0">
              <a:spcBef>
                <a:spcPts val="1100"/>
              </a:spcBef>
              <a:defRPr sz="1600" b="0" i="0">
                <a:latin typeface="Lub Dub Medium" panose="020B0603030403020204" pitchFamily="34" charset="77"/>
              </a:defRPr>
            </a:lvl2pPr>
            <a:lvl3pPr marL="457189">
              <a:defRPr sz="1400" b="0" i="0">
                <a:latin typeface="Lub Dub Medium" panose="020B0603030403020204" pitchFamily="34" charset="77"/>
              </a:defRPr>
            </a:lvl3pPr>
            <a:lvl4pPr marL="914376">
              <a:defRPr sz="1200" b="0" i="0">
                <a:latin typeface="Lub Dub Medium" panose="020B0603030403020204" pitchFamily="34" charset="77"/>
              </a:defRPr>
            </a:lvl4pPr>
            <a:lvl5pPr marL="1371566">
              <a:defRPr sz="1200" b="0" i="0">
                <a:latin typeface="Lub Dub Medium" panose="020B0603030403020204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313CB9E-4A2B-324B-998A-9C07B48BD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1" y="1597141"/>
            <a:ext cx="10769600" cy="525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spc="0">
                <a:solidFill>
                  <a:schemeClr val="tx1"/>
                </a:solidFill>
                <a:latin typeface="Lub Dub Medium" panose="020B0603030403020204" pitchFamily="34" charset="77"/>
              </a:defRPr>
            </a:lvl1pPr>
            <a:lvl2pPr marL="457189" indent="0" algn="ctr">
              <a:buNone/>
              <a:defRPr sz="2000"/>
            </a:lvl2pPr>
            <a:lvl3pPr marL="914376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7" indent="0" algn="ctr">
              <a:buNone/>
              <a:defRPr sz="1600"/>
            </a:lvl9pPr>
          </a:lstStyle>
          <a:p>
            <a:r>
              <a:rPr lang="en-US"/>
              <a:t>Subtitle Goes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578E395-9737-174F-8296-9A1B277CF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1" y="979719"/>
            <a:ext cx="10769600" cy="699068"/>
          </a:xfrm>
          <a:prstGeom prst="rect">
            <a:avLst/>
          </a:prstGeom>
        </p:spPr>
        <p:txBody>
          <a:bodyPr anchor="b"/>
          <a:lstStyle>
            <a:lvl1pPr algn="l">
              <a:defRPr sz="3600" b="1" i="0" spc="0">
                <a:solidFill>
                  <a:srgbClr val="C10E21"/>
                </a:solidFill>
                <a:latin typeface="Lub Dub Heavy" panose="020B0603030403020204" pitchFamily="34" charset="77"/>
              </a:defRPr>
            </a:lvl1pPr>
          </a:lstStyle>
          <a:p>
            <a:r>
              <a:rPr lang="en-US"/>
              <a:t>Content Slide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E79B7DC-3943-C746-A507-0D88E5900500}"/>
              </a:ext>
            </a:extLst>
          </p:cNvPr>
          <p:cNvSpPr/>
          <p:nvPr userDrawn="1"/>
        </p:nvSpPr>
        <p:spPr>
          <a:xfrm>
            <a:off x="11662677" y="6423176"/>
            <a:ext cx="310259" cy="249315"/>
          </a:xfrm>
          <a:prstGeom prst="ellipse">
            <a:avLst/>
          </a:prstGeom>
          <a:noFill/>
          <a:ln w="25400" cap="rnd">
            <a:solidFill>
              <a:srgbClr val="8A8B8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413B4ED0-49E0-9B47-AF0B-EE6E5A012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2" y="6368143"/>
            <a:ext cx="470807" cy="359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8A8B8A"/>
                </a:solidFill>
                <a:latin typeface="Lub Dub Medium" panose="020B0603030403020204" pitchFamily="34" charset="77"/>
              </a:defRPr>
            </a:lvl1pPr>
          </a:lstStyle>
          <a:p>
            <a:fld id="{01CD3B2E-BC1C-6C4D-9D91-A67B950EE3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4C57D7-FC23-782D-E2E7-1B220CB36449}"/>
              </a:ext>
            </a:extLst>
          </p:cNvPr>
          <p:cNvSpPr txBox="1"/>
          <p:nvPr userDrawn="1"/>
        </p:nvSpPr>
        <p:spPr>
          <a:xfrm>
            <a:off x="2060919" y="6453653"/>
            <a:ext cx="9613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>
                <a:solidFill>
                  <a:srgbClr val="FFFFFF"/>
                </a:solidFill>
                <a:latin typeface="Arial"/>
                <a:ea typeface="ヒラギノ角ゴ Pro W3"/>
                <a:cs typeface="Arial" charset="0"/>
              </a:rPr>
              <a:t>The JenaValve TRIOLOGY THV System™  has CE Mark Indications for Aortic Stenosis and Aortic Regurgitation and is an Investigational Device and  is Not Available for Commercial Use in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3880273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17474B-E305-4152-BE25-6CD20A2300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224696"/>
            <a:ext cx="11522075" cy="432000"/>
          </a:xfrm>
        </p:spPr>
        <p:txBody>
          <a:bodyPr/>
          <a:lstStyle/>
          <a:p>
            <a:r>
              <a:rPr lang="en-US" noProof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492454241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17474B-E305-4152-BE25-6CD20A2300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224696"/>
            <a:ext cx="11522075" cy="432000"/>
          </a:xfrm>
        </p:spPr>
        <p:txBody>
          <a:bodyPr/>
          <a:lstStyle/>
          <a:p>
            <a:r>
              <a:rPr lang="en-US" noProof="0"/>
              <a:t>Insert Title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AC70D7-8465-4975-AFAE-32B6FCB5E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597352"/>
            <a:ext cx="720000" cy="144000"/>
          </a:xfrm>
          <a:prstGeom prst="rect">
            <a:avLst/>
          </a:prstGeom>
        </p:spPr>
        <p:txBody>
          <a:bodyPr/>
          <a:lstStyle/>
          <a:p>
            <a:fld id="{10056CEE-02A0-4F56-B38B-CA835E52CB13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692696"/>
            <a:ext cx="11522075" cy="360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 algn="l">
              <a:spcAft>
                <a:spcPts val="0"/>
              </a:spcAft>
              <a:buNone/>
              <a:defRPr sz="2600">
                <a:latin typeface="+mj-lt"/>
              </a:defRPr>
            </a:lvl2pPr>
            <a:lvl3pPr marL="0" indent="0" algn="l">
              <a:spcAft>
                <a:spcPts val="0"/>
              </a:spcAft>
              <a:buNone/>
              <a:defRPr sz="2600">
                <a:latin typeface="+mj-lt"/>
              </a:defRPr>
            </a:lvl3pPr>
            <a:lvl4pPr marL="0" indent="0" algn="l">
              <a:spcAft>
                <a:spcPts val="0"/>
              </a:spcAft>
              <a:buNone/>
              <a:defRPr sz="2600">
                <a:latin typeface="+mj-lt"/>
              </a:defRPr>
            </a:lvl4pPr>
            <a:lvl5pPr marL="0" indent="0" algn="l">
              <a:spcAft>
                <a:spcPts val="0"/>
              </a:spcAft>
              <a:buNone/>
              <a:defRPr sz="2600">
                <a:latin typeface="+mj-lt"/>
              </a:defRPr>
            </a:lvl5pPr>
          </a:lstStyle>
          <a:p>
            <a:pPr lvl="0"/>
            <a:r>
              <a:rPr lang="de-DE"/>
              <a:t>Insert </a:t>
            </a:r>
            <a:r>
              <a:rPr lang="de-DE" err="1"/>
              <a:t>Subtitle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478512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33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/>
            </a:lvl1pPr>
            <a:lvl2pPr>
              <a:defRPr sz="2400" baseline="0"/>
            </a:lvl2pPr>
            <a:lvl3pPr>
              <a:defRPr sz="2133" baseline="0"/>
            </a:lvl3pPr>
            <a:lvl4pPr>
              <a:defRPr sz="1867" baseline="0"/>
            </a:lvl4pPr>
            <a:lvl5pPr>
              <a:defRPr sz="16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6436252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0" y="3"/>
          <a:ext cx="195385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3"/>
                        <a:ext cx="195385" cy="158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 bwMode="blackWhite">
          <a:xfrm>
            <a:off x="288216" y="990603"/>
            <a:ext cx="11582398" cy="5181599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de-DE" sz="1600" dirty="0" smtClean="0">
                <a:latin typeface="Helvetica" pitchFamily="2" charset="0"/>
              </a:defRPr>
            </a:lvl1pPr>
            <a:lvl2pPr>
              <a:defRPr lang="de-DE" sz="1600" dirty="0" smtClean="0">
                <a:latin typeface="Helvetica" pitchFamily="2" charset="0"/>
              </a:defRPr>
            </a:lvl2pPr>
            <a:lvl3pPr marL="346066" indent="-166684">
              <a:tabLst/>
              <a:defRPr lang="de-DE" sz="1600" dirty="0" smtClean="0">
                <a:latin typeface="Helvetica" pitchFamily="2" charset="0"/>
              </a:defRPr>
            </a:lvl3pPr>
            <a:lvl4pPr>
              <a:defRPr lang="de-DE" sz="1600" dirty="0" smtClean="0">
                <a:latin typeface="Helvetica" pitchFamily="2" charset="0"/>
              </a:defRPr>
            </a:lvl4pPr>
            <a:lvl5pPr>
              <a:defRPr lang="de-DE" dirty="0">
                <a:latin typeface="Helvetica" pitchFamily="2" charset="0"/>
              </a:defRPr>
            </a:lvl5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6E38067-7B57-EC44-8998-887873B74E37}"/>
              </a:ext>
            </a:extLst>
          </p:cNvPr>
          <p:cNvSpPr>
            <a:spLocks noGrp="1" noChangeArrowheads="1"/>
          </p:cNvSpPr>
          <p:nvPr>
            <p:ph type="title" hasCustomPrompt="1"/>
            <p:custDataLst>
              <p:tags r:id="rId3"/>
            </p:custDataLst>
          </p:nvPr>
        </p:nvSpPr>
        <p:spPr bwMode="gray">
          <a:xfrm>
            <a:off x="284480" y="213131"/>
            <a:ext cx="115824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Insert Header</a:t>
            </a:r>
          </a:p>
        </p:txBody>
      </p:sp>
    </p:spTree>
    <p:extLst>
      <p:ext uri="{BB962C8B-B14F-4D97-AF65-F5344CB8AC3E}">
        <p14:creationId xmlns:p14="http://schemas.microsoft.com/office/powerpoint/2010/main" val="110084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FF247-5EE4-4936-B11D-6671E0B73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224696"/>
            <a:ext cx="11522074" cy="432000"/>
          </a:xfrm>
        </p:spPr>
        <p:txBody>
          <a:bodyPr/>
          <a:lstStyle/>
          <a:p>
            <a:r>
              <a:rPr lang="en-US" noProof="0"/>
              <a:t>Insert Title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476137-C287-4C11-AFF6-7C8C566AE0D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57B885-2AF5-4665-9624-EB0CC2E8B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DC83-A963-48F9-9FA1-0CBC7C2824F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692696"/>
            <a:ext cx="11522075" cy="360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 algn="l">
              <a:spcAft>
                <a:spcPts val="0"/>
              </a:spcAft>
              <a:buNone/>
              <a:defRPr sz="2600">
                <a:latin typeface="+mj-lt"/>
              </a:defRPr>
            </a:lvl2pPr>
            <a:lvl3pPr marL="0" indent="0" algn="l">
              <a:spcAft>
                <a:spcPts val="0"/>
              </a:spcAft>
              <a:buNone/>
              <a:defRPr sz="2600">
                <a:latin typeface="+mj-lt"/>
              </a:defRPr>
            </a:lvl3pPr>
            <a:lvl4pPr marL="0" indent="0" algn="l">
              <a:spcAft>
                <a:spcPts val="0"/>
              </a:spcAft>
              <a:buNone/>
              <a:defRPr sz="2600">
                <a:latin typeface="+mj-lt"/>
              </a:defRPr>
            </a:lvl4pPr>
            <a:lvl5pPr marL="0" indent="0" algn="l">
              <a:spcAft>
                <a:spcPts val="0"/>
              </a:spcAft>
              <a:buNone/>
              <a:defRPr sz="2600">
                <a:latin typeface="+mj-lt"/>
              </a:defRPr>
            </a:lvl5pPr>
          </a:lstStyle>
          <a:p>
            <a:pPr lvl="0"/>
            <a:r>
              <a:rPr lang="de-DE"/>
              <a:t>Insert </a:t>
            </a:r>
            <a:r>
              <a:rPr lang="de-DE" err="1"/>
              <a:t>Subtitle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30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79551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79551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3140812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2831707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0994661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29271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0479610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4365772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3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1B674F9-5EE3-3BFE-CBA3-0714290A989A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2286" y="155575"/>
            <a:ext cx="10358967" cy="7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79551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88AEF52E-29F4-181D-5A40-752F2E5EEEBF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245" y="6253694"/>
            <a:ext cx="1504777" cy="51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98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86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35" r:id="rId10"/>
    <p:sldLayoutId id="2147483683" r:id="rId11"/>
    <p:sldLayoutId id="2147483684" r:id="rId12"/>
    <p:sldLayoutId id="214748371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700" r:id="rId24"/>
    <p:sldLayoutId id="2147483701" r:id="rId25"/>
    <p:sldLayoutId id="2147483703" r:id="rId26"/>
    <p:sldLayoutId id="2147483704" r:id="rId27"/>
    <p:sldLayoutId id="2147483713" r:id="rId28"/>
    <p:sldLayoutId id="2147483771" r:id="rId29"/>
    <p:sldLayoutId id="2147483785" r:id="rId30"/>
    <p:sldLayoutId id="2147483821" r:id="rId3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33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110000"/>
        <a:buFont typeface="Arial" panose="020B0604020202020204" pitchFamily="34" charset="0"/>
        <a:buChar char="•"/>
        <a:defRPr sz="2800" b="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110000"/>
        <a:buFont typeface="Arial" panose="020B0604020202020204" pitchFamily="34" charset="0"/>
        <a:buChar char="•"/>
        <a:defRPr sz="2400" b="0" baseline="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110000"/>
        <a:buFont typeface="Arial" panose="020B0604020202020204" pitchFamily="34" charset="0"/>
        <a:buChar char="•"/>
        <a:defRPr sz="2133" b="0" baseline="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110000"/>
        <a:buFont typeface="Arial" panose="020B0604020202020204" pitchFamily="34" charset="0"/>
        <a:buChar char="•"/>
        <a:defRPr sz="1867" b="0" baseline="0">
          <a:solidFill>
            <a:schemeClr val="tx1"/>
          </a:solidFill>
          <a:latin typeface="+mj-lt"/>
        </a:defRPr>
      </a:lvl4pPr>
      <a:lvl5pPr marL="2057349" indent="-228594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110000"/>
        <a:buFont typeface="Arial" panose="020B0604020202020204" pitchFamily="34" charset="0"/>
        <a:buChar char="•"/>
        <a:defRPr sz="1600" b="0" baseline="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56219" y="534359"/>
            <a:ext cx="10119783" cy="2395207"/>
          </a:xfrm>
        </p:spPr>
        <p:txBody>
          <a:bodyPr/>
          <a:lstStyle/>
          <a:p>
            <a:pPr eaLnBrk="1" hangingPunct="1"/>
            <a:r>
              <a:rPr lang="en-US" sz="4400" b="1" spc="-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en-US" sz="4400" b="1" spc="-8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400" b="1" spc="-1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JenaValve</a:t>
            </a:r>
            <a:r>
              <a:rPr lang="en-US" sz="4400" b="1" spc="-8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400" b="1" spc="-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Trilogy</a:t>
            </a:r>
            <a:r>
              <a:rPr lang="en-US" sz="4400" b="0" spc="-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™</a:t>
            </a:r>
            <a:r>
              <a:rPr lang="en-US" sz="4400" b="0" spc="-8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400" b="1" spc="-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Heart </a:t>
            </a:r>
            <a:r>
              <a:rPr lang="en-US" sz="44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Valve</a:t>
            </a:r>
            <a:r>
              <a:rPr lang="en-US" sz="4400" b="1" spc="-6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4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System</a:t>
            </a:r>
            <a:r>
              <a:rPr lang="en-US" sz="4400" b="1" spc="-7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4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High</a:t>
            </a:r>
            <a:r>
              <a:rPr lang="en-US" sz="4400" b="1" spc="-7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4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Surgical</a:t>
            </a:r>
            <a:r>
              <a:rPr lang="en-US" sz="4400" b="1" spc="-6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4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Risk</a:t>
            </a:r>
            <a:r>
              <a:rPr lang="en-US" sz="4400" b="1" spc="-6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4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Patients</a:t>
            </a:r>
            <a:r>
              <a:rPr lang="en-US" sz="4400" b="1" spc="-5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4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 Symptomatic,</a:t>
            </a:r>
            <a:r>
              <a:rPr lang="en-US" sz="4400" b="1" spc="-5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4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Severe</a:t>
            </a:r>
            <a:r>
              <a:rPr lang="en-US" sz="4400" b="1" spc="-5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4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Aortic</a:t>
            </a:r>
            <a:r>
              <a:rPr lang="en-US" sz="4400" b="1" spc="-3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4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Regurgitation:</a:t>
            </a:r>
            <a:r>
              <a:rPr lang="en-US" sz="4400" b="1" spc="-4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4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The ALIGN AR Trial</a:t>
            </a:r>
            <a:endParaRPr lang="en-US" sz="4400"/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9233" y="3656304"/>
            <a:ext cx="10913533" cy="889000"/>
          </a:xfrm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sz="4000" b="1" i="0">
                <a:ea typeface="Calibri" panose="020F0502020204030204" pitchFamily="34" charset="0"/>
                <a:cs typeface="Calibri" panose="020F0502020204030204" pitchFamily="34" charset="0"/>
              </a:rPr>
              <a:t>Vinod H. Thourani, MD and </a:t>
            </a:r>
          </a:p>
          <a:p>
            <a:pPr eaLnBrk="1" hangingPunct="1">
              <a:lnSpc>
                <a:spcPts val="3200"/>
              </a:lnSpc>
            </a:pPr>
            <a:r>
              <a:rPr lang="en-US" sz="4000" b="1" i="0">
                <a:ea typeface="Calibri" panose="020F0502020204030204" pitchFamily="34" charset="0"/>
                <a:cs typeface="Calibri" panose="020F0502020204030204" pitchFamily="34" charset="0"/>
              </a:rPr>
              <a:t>Torsten P. Vahl, MD</a:t>
            </a:r>
          </a:p>
          <a:p>
            <a:pPr eaLnBrk="1" hangingPunct="1">
              <a:lnSpc>
                <a:spcPts val="3200"/>
              </a:lnSpc>
            </a:pPr>
            <a:br>
              <a:rPr lang="en-US" sz="4000" b="1" i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i="0">
                <a:ea typeface="Calibri" panose="020F0502020204030204" pitchFamily="34" charset="0"/>
                <a:cs typeface="Calibri" panose="020F0502020204030204" pitchFamily="34" charset="0"/>
              </a:rPr>
              <a:t>On Behalf of the ALIGN AR Investigators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2ABDFE-6F12-AA88-A392-BD56C58BEF16}"/>
              </a:ext>
            </a:extLst>
          </p:cNvPr>
          <p:cNvSpPr txBox="1"/>
          <p:nvPr/>
        </p:nvSpPr>
        <p:spPr>
          <a:xfrm>
            <a:off x="2767332" y="6334780"/>
            <a:ext cx="66488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400" b="1" dirty="0">
                <a:solidFill>
                  <a:schemeClr val="tx1">
                    <a:lumMod val="95000"/>
                  </a:schemeClr>
                </a:solidFill>
              </a:rPr>
              <a:t>The Trilogy THV System is for </a:t>
            </a:r>
            <a:r>
              <a:rPr lang="en-US" sz="1400" b="1" u="sng" dirty="0">
                <a:solidFill>
                  <a:schemeClr val="tx1">
                    <a:lumMod val="95000"/>
                  </a:schemeClr>
                </a:solidFill>
              </a:rPr>
              <a:t>Investigational Use Only</a:t>
            </a:r>
            <a:r>
              <a:rPr lang="en-US" sz="1400" b="1" dirty="0">
                <a:solidFill>
                  <a:schemeClr val="tx1">
                    <a:lumMod val="95000"/>
                  </a:schemeClr>
                </a:solidFill>
              </a:rPr>
              <a:t> in the United States and is Limited by Federal (or United States) law for this use. </a:t>
            </a:r>
          </a:p>
        </p:txBody>
      </p:sp>
    </p:spTree>
    <p:extLst>
      <p:ext uri="{BB962C8B-B14F-4D97-AF65-F5344CB8AC3E}">
        <p14:creationId xmlns:p14="http://schemas.microsoft.com/office/powerpoint/2010/main" val="197748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FE138-6FEB-5600-BF87-91D03092F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88720"/>
            <a:ext cx="10515599" cy="4861560"/>
          </a:xfrm>
          <a:solidFill>
            <a:schemeClr val="bg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0" tIns="274320" rIns="182880" bIns="274320" anchor="ctr"/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b="1" spc="-5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Inclusion</a:t>
            </a:r>
          </a:p>
          <a:p>
            <a:pPr marL="857241" lvl="1" indent="-457200">
              <a:spcBef>
                <a:spcPts val="0"/>
              </a:spcBef>
              <a:spcAft>
                <a:spcPts val="600"/>
              </a:spcAft>
            </a:pPr>
            <a:r>
              <a:rPr lang="en-US" sz="2000" spc="-5" dirty="0">
                <a:effectLst/>
                <a:ea typeface="Calibri" panose="020F0502020204030204" pitchFamily="34" charset="0"/>
              </a:rPr>
              <a:t>Adult</a:t>
            </a:r>
            <a:r>
              <a:rPr lang="en-US" sz="2000" spc="-10" dirty="0">
                <a:effectLst/>
                <a:ea typeface="Calibri" panose="020F0502020204030204" pitchFamily="34" charset="0"/>
              </a:rPr>
              <a:t> </a:t>
            </a:r>
            <a:r>
              <a:rPr lang="en-US" sz="2000" spc="-5" dirty="0">
                <a:effectLst/>
                <a:ea typeface="Calibri" panose="020F0502020204030204" pitchFamily="34" charset="0"/>
              </a:rPr>
              <a:t>patients with</a:t>
            </a:r>
            <a:r>
              <a:rPr lang="en-US" sz="2000" spc="-10" dirty="0">
                <a:effectLst/>
                <a:ea typeface="Calibri" panose="020F0502020204030204" pitchFamily="34" charset="0"/>
              </a:rPr>
              <a:t> moderate to severe or </a:t>
            </a:r>
            <a:r>
              <a:rPr lang="en-US" sz="2000" spc="-5" dirty="0">
                <a:effectLst/>
                <a:ea typeface="Calibri" panose="020F0502020204030204" pitchFamily="34" charset="0"/>
              </a:rPr>
              <a:t>severe</a:t>
            </a:r>
            <a:r>
              <a:rPr lang="en-US" sz="2000" spc="-15" dirty="0">
                <a:effectLst/>
                <a:ea typeface="Calibri" panose="020F0502020204030204" pitchFamily="34" charset="0"/>
              </a:rPr>
              <a:t> </a:t>
            </a:r>
            <a:r>
              <a:rPr lang="en-US" sz="2000" spc="-5" dirty="0">
                <a:effectLst/>
                <a:ea typeface="Calibri" panose="020F0502020204030204" pitchFamily="34" charset="0"/>
              </a:rPr>
              <a:t>(Grade ≥3)</a:t>
            </a:r>
            <a:r>
              <a:rPr lang="en-US" sz="2000" spc="-15" dirty="0">
                <a:ea typeface="Calibri" panose="020F0502020204030204" pitchFamily="34" charset="0"/>
              </a:rPr>
              <a:t> </a:t>
            </a:r>
            <a:r>
              <a:rPr lang="en-US" sz="2000" spc="-5" dirty="0">
                <a:ea typeface="Calibri" panose="020F0502020204030204" pitchFamily="34" charset="0"/>
              </a:rPr>
              <a:t>AR </a:t>
            </a:r>
            <a:r>
              <a:rPr lang="en-US" sz="2000" spc="-5" dirty="0">
                <a:effectLst/>
                <a:ea typeface="Calibri" panose="020F0502020204030204" pitchFamily="34" charset="0"/>
              </a:rPr>
              <a:t>assessed</a:t>
            </a:r>
            <a:r>
              <a:rPr lang="en-US" sz="2000" spc="-10" dirty="0">
                <a:effectLst/>
                <a:ea typeface="Calibri" panose="020F0502020204030204" pitchFamily="34" charset="0"/>
              </a:rPr>
              <a:t> according to </a:t>
            </a:r>
            <a:r>
              <a:rPr lang="en-US" sz="2000" spc="-5" dirty="0">
                <a:effectLst/>
                <a:ea typeface="Calibri" panose="020F0502020204030204" pitchFamily="34" charset="0"/>
              </a:rPr>
              <a:t>ASE criteria</a:t>
            </a:r>
            <a:endParaRPr lang="en-US" sz="2000" spc="-25" dirty="0">
              <a:effectLst/>
              <a:ea typeface="Calibri" panose="020F0502020204030204" pitchFamily="34" charset="0"/>
            </a:endParaRPr>
          </a:p>
          <a:p>
            <a:pPr marL="857241" lvl="1" indent="-457200">
              <a:spcBef>
                <a:spcPts val="0"/>
              </a:spcBef>
              <a:spcAft>
                <a:spcPts val="600"/>
              </a:spcAft>
            </a:pPr>
            <a:r>
              <a:rPr lang="en-US" sz="2000" spc="-5" dirty="0">
                <a:ea typeface="Calibri" panose="020F0502020204030204" pitchFamily="34" charset="0"/>
              </a:rPr>
              <a:t>NYHA Class II or greater symptoms</a:t>
            </a:r>
          </a:p>
          <a:p>
            <a:pPr marL="857241" lvl="1" indent="-457200">
              <a:spcBef>
                <a:spcPts val="0"/>
              </a:spcBef>
              <a:spcAft>
                <a:spcPts val="600"/>
              </a:spcAft>
            </a:pPr>
            <a:r>
              <a:rPr lang="en-US" sz="2000" spc="-5" dirty="0">
                <a:effectLst/>
                <a:ea typeface="Calibri" panose="020F0502020204030204" pitchFamily="34" charset="0"/>
              </a:rPr>
              <a:t>High</a:t>
            </a:r>
            <a:r>
              <a:rPr lang="en-US" sz="2000" spc="-5" dirty="0">
                <a:ea typeface="Calibri" panose="020F0502020204030204" pitchFamily="34" charset="0"/>
              </a:rPr>
              <a:t>-risk for SAVR defined by the Heart Team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b="1" spc="-5" dirty="0">
                <a:solidFill>
                  <a:schemeClr val="tx2"/>
                </a:solidFill>
                <a:ea typeface="Calibri" panose="020F0502020204030204" pitchFamily="34" charset="0"/>
              </a:rPr>
              <a:t>Exclusion</a:t>
            </a:r>
          </a:p>
          <a:p>
            <a:pPr marL="857241" lvl="1" indent="-4572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/>
              <a:t>Congenital </a:t>
            </a:r>
            <a:r>
              <a:rPr lang="en-US" sz="2000" kern="0" dirty="0" err="1"/>
              <a:t>unicuspid</a:t>
            </a:r>
            <a:r>
              <a:rPr lang="en-US" sz="2000" kern="0" dirty="0"/>
              <a:t> or bicuspid aortic valve</a:t>
            </a:r>
          </a:p>
          <a:p>
            <a:pPr marL="857241" lvl="1" indent="-457200">
              <a:spcBef>
                <a:spcPts val="0"/>
              </a:spcBef>
              <a:spcAft>
                <a:spcPts val="600"/>
              </a:spcAft>
            </a:pPr>
            <a:r>
              <a:rPr lang="en-US" sz="2000" spc="-5" dirty="0">
                <a:ea typeface="Calibri" panose="020F0502020204030204" pitchFamily="34" charset="0"/>
              </a:rPr>
              <a:t>Aortic root diameter &gt;5.0 cm</a:t>
            </a:r>
          </a:p>
          <a:p>
            <a:pPr marL="857241" lvl="1" indent="-4572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/>
              <a:t>Previous prosthetic aortic valve</a:t>
            </a:r>
          </a:p>
          <a:p>
            <a:pPr marL="857241" lvl="1" indent="-4572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/>
              <a:t>Mitral regurgitation &gt;moderate</a:t>
            </a:r>
          </a:p>
          <a:p>
            <a:pPr marL="857241" marR="234315" lvl="1" indent="-4572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/>
              <a:t>CAD requiring revascularization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0EF134-CEC4-1F0A-48E4-9EF5B18CA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"/>
            <a:ext cx="10358967" cy="755651"/>
          </a:xfrm>
        </p:spPr>
        <p:txBody>
          <a:bodyPr/>
          <a:lstStyle/>
          <a:p>
            <a:r>
              <a:rPr lang="en-US" sz="4400">
                <a:latin typeface="+mn-lt"/>
                <a:cs typeface="Calibri" panose="020F0502020204030204" pitchFamily="34" charset="0"/>
              </a:rPr>
              <a:t>Key </a:t>
            </a:r>
            <a: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Inclusion</a:t>
            </a:r>
            <a:r>
              <a:rPr lang="en-US" sz="4400">
                <a:latin typeface="+mn-lt"/>
                <a:cs typeface="Calibri" panose="020F0502020204030204" pitchFamily="34" charset="0"/>
              </a:rPr>
              <a:t> and Exclusion Criteria</a:t>
            </a:r>
          </a:p>
        </p:txBody>
      </p:sp>
    </p:spTree>
    <p:extLst>
      <p:ext uri="{BB962C8B-B14F-4D97-AF65-F5344CB8AC3E}">
        <p14:creationId xmlns:p14="http://schemas.microsoft.com/office/powerpoint/2010/main" val="325050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E1D2CA-DF53-7B38-8432-611CBF9D7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86" y="91440"/>
            <a:ext cx="10358967" cy="755651"/>
          </a:xfrm>
        </p:spPr>
        <p:txBody>
          <a:bodyPr/>
          <a:lstStyle/>
          <a:p>
            <a:r>
              <a:rPr lang="en-US" sz="4400">
                <a:latin typeface="+mn-lt"/>
                <a:cs typeface="Calibri" panose="020F0502020204030204" pitchFamily="34" charset="0"/>
              </a:rPr>
              <a:t>Primary Endpoints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DF1DBC-130A-4C0A-1300-3387F9795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88720"/>
            <a:ext cx="10363200" cy="3970020"/>
          </a:xfrm>
          <a:solidFill>
            <a:schemeClr val="bg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0" tIns="182880" rIns="182880" bIns="182880" anchor="ctr"/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tx2"/>
                </a:solidFill>
              </a:rPr>
              <a:t>The primary safety endpoint was a composite at 30 days based on VARC-2 definitions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All-cause mortality, any stroke, major vascular complication, life threatening or major bleeding, new pacemaker, acute kidney injury, valve dysfunction and surgery or intervention related to the device</a:t>
            </a:r>
          </a:p>
          <a:p>
            <a:pPr marL="457188" lvl="1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tx2"/>
                </a:solidFill>
              </a:rPr>
              <a:t>The primary efficacy endpoint was all-cause mortality at 12 months</a:t>
            </a:r>
          </a:p>
        </p:txBody>
      </p:sp>
    </p:spTree>
    <p:extLst>
      <p:ext uri="{BB962C8B-B14F-4D97-AF65-F5344CB8AC3E}">
        <p14:creationId xmlns:p14="http://schemas.microsoft.com/office/powerpoint/2010/main" val="254963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E1D2CA-DF53-7B38-8432-611CBF9D7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86" y="91440"/>
            <a:ext cx="10358967" cy="755651"/>
          </a:xfrm>
        </p:spPr>
        <p:txBody>
          <a:bodyPr/>
          <a:lstStyle/>
          <a:p>
            <a:r>
              <a:rPr lang="en-US" sz="4400">
                <a:latin typeface="+mn-lt"/>
                <a:cs typeface="Calibri" panose="020F0502020204030204" pitchFamily="34" charset="0"/>
              </a:rPr>
              <a:t>Key Secondary Endpoints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93F252-1ED1-47B6-52F4-F9025025D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88720"/>
            <a:ext cx="10363200" cy="3760787"/>
          </a:xfr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82880" tIns="182880" rIns="182880" bIns="18288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FEB91A"/>
              </a:buClr>
            </a:pPr>
            <a:r>
              <a:rPr lang="en-US" dirty="0"/>
              <a:t>Cardiovascular mortality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EB91A"/>
              </a:buClr>
            </a:pPr>
            <a:r>
              <a:rPr lang="en-US" dirty="0"/>
              <a:t>Disabling stroke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EB91A"/>
              </a:buClr>
            </a:pPr>
            <a:r>
              <a:rPr lang="en-US" dirty="0"/>
              <a:t>Hemodynamic valve performance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EB91A"/>
              </a:buClr>
            </a:pPr>
            <a:r>
              <a:rPr lang="en-US" dirty="0"/>
              <a:t>LV remodeling measured by echocardiography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EB91A"/>
              </a:buClr>
            </a:pPr>
            <a:r>
              <a:rPr lang="en-US" dirty="0"/>
              <a:t>NYHA Functional Class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EB91A"/>
              </a:buClr>
            </a:pPr>
            <a:r>
              <a:rPr lang="en-US" dirty="0"/>
              <a:t>Quality of life measured by the KCCQ instrument</a:t>
            </a:r>
          </a:p>
        </p:txBody>
      </p:sp>
    </p:spTree>
    <p:extLst>
      <p:ext uri="{BB962C8B-B14F-4D97-AF65-F5344CB8AC3E}">
        <p14:creationId xmlns:p14="http://schemas.microsoft.com/office/powerpoint/2010/main" val="104011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9849BB8D-0D84-736E-523A-8EE46CF94610}"/>
              </a:ext>
            </a:extLst>
          </p:cNvPr>
          <p:cNvSpPr txBox="1">
            <a:spLocks/>
          </p:cNvSpPr>
          <p:nvPr/>
        </p:nvSpPr>
        <p:spPr bwMode="auto">
          <a:xfrm>
            <a:off x="916516" y="91440"/>
            <a:ext cx="10358967" cy="132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33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>
                <a:latin typeface="+mn-lt"/>
                <a:cs typeface="Calibri" panose="020F0502020204030204" pitchFamily="34" charset="0"/>
              </a:rPr>
              <a:t>Primary Safety Endpoint: Performance Goal Derivation</a:t>
            </a:r>
            <a:endParaRPr lang="en-US" sz="4000" kern="0"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41FC5D2-3972-18AB-0EDF-9EE007E50EC2}"/>
              </a:ext>
            </a:extLst>
          </p:cNvPr>
          <p:cNvGrpSpPr/>
          <p:nvPr/>
        </p:nvGrpSpPr>
        <p:grpSpPr>
          <a:xfrm>
            <a:off x="2694622" y="2901911"/>
            <a:ext cx="6802755" cy="1288911"/>
            <a:chOff x="2694622" y="2901911"/>
            <a:chExt cx="6802755" cy="128891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13C1C19-011D-86A0-56C8-C8A8F734BD97}"/>
                </a:ext>
              </a:extLst>
            </p:cNvPr>
            <p:cNvSpPr txBox="1"/>
            <p:nvPr/>
          </p:nvSpPr>
          <p:spPr>
            <a:xfrm>
              <a:off x="2694622" y="3482936"/>
              <a:ext cx="6802755" cy="707886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0">
                  <a:solidFill>
                    <a:schemeClr val="tx1"/>
                  </a:solidFill>
                </a:rPr>
                <a:t>Weighted Safety Composite Endpoint =  </a:t>
              </a:r>
              <a:r>
                <a:rPr lang="en-US" sz="2000"/>
                <a:t>30.0%</a:t>
              </a:r>
            </a:p>
            <a:p>
              <a:pPr algn="ctr"/>
              <a:r>
                <a:rPr lang="en-US" sz="2000"/>
                <a:t>Performance Goal Margin = 1.35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1212A436-2DCB-3610-D29C-0EE7AD5C53F8}"/>
                </a:ext>
              </a:extLst>
            </p:cNvPr>
            <p:cNvCxnSpPr/>
            <p:nvPr/>
          </p:nvCxnSpPr>
          <p:spPr bwMode="auto">
            <a:xfrm>
              <a:off x="6096000" y="2901911"/>
              <a:ext cx="0" cy="58102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6DEFF58-99DF-38EF-3DDC-AE687464BF1B}"/>
              </a:ext>
            </a:extLst>
          </p:cNvPr>
          <p:cNvSpPr txBox="1"/>
          <p:nvPr/>
        </p:nvSpPr>
        <p:spPr>
          <a:xfrm>
            <a:off x="1190580" y="1764030"/>
            <a:ext cx="9810839" cy="1200329"/>
          </a:xfrm>
          <a:prstGeom prst="rect">
            <a:avLst/>
          </a:prstGeom>
          <a:solidFill>
            <a:srgbClr val="05456E"/>
          </a:solidFill>
          <a:ln w="28575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/>
              <a:t>Performance Goal derived from contemporary high-risk AS </a:t>
            </a:r>
            <a:r>
              <a:rPr lang="en-US" sz="2400" b="1" i="0"/>
              <a:t>TAVR </a:t>
            </a:r>
            <a:r>
              <a:rPr lang="en-US" sz="2400" b="1"/>
              <a:t>trials reporting VARC-2 composite endpoints* </a:t>
            </a:r>
          </a:p>
          <a:p>
            <a:pPr algn="ctr"/>
            <a:r>
              <a:rPr lang="en-US" sz="2400"/>
              <a:t>(REPRISE III, PORTICO IDE, SOLVE TAVR, n=1108)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8BB9A6-CA22-9F51-AFA1-EAC9AE5BC6EF}"/>
              </a:ext>
            </a:extLst>
          </p:cNvPr>
          <p:cNvGrpSpPr/>
          <p:nvPr/>
        </p:nvGrpSpPr>
        <p:grpSpPr>
          <a:xfrm>
            <a:off x="1079181" y="4190822"/>
            <a:ext cx="10033636" cy="1441906"/>
            <a:chOff x="1079181" y="4190822"/>
            <a:chExt cx="10033636" cy="144190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373192-F453-FAA4-0317-0C5E5A1D7132}"/>
                </a:ext>
              </a:extLst>
            </p:cNvPr>
            <p:cNvSpPr txBox="1"/>
            <p:nvPr/>
          </p:nvSpPr>
          <p:spPr>
            <a:xfrm>
              <a:off x="1079182" y="4709398"/>
              <a:ext cx="10033635" cy="92333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txBody>
            <a:bodyPr wrap="square" lIns="182880" tIns="274320" rIns="182880" bIns="274320" rtlCol="0">
              <a:spAutoFit/>
            </a:bodyPr>
            <a:lstStyle/>
            <a:p>
              <a:pPr algn="ctr"/>
              <a:r>
                <a:rPr lang="en-US" sz="2400" b="1" i="0">
                  <a:solidFill>
                    <a:schemeClr val="bg1"/>
                  </a:solidFill>
                </a:rPr>
                <a:t>Performance Goal for 30-Day Composite Safety Endpoint = </a:t>
              </a:r>
              <a:r>
                <a:rPr lang="en-US" sz="2400" b="1" i="0" u="sng">
                  <a:solidFill>
                    <a:schemeClr val="bg1"/>
                  </a:solidFill>
                </a:rPr>
                <a:t>40.5%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B04CE685-45EE-02B7-7AED-6C72D49011B8}"/>
                </a:ext>
              </a:extLst>
            </p:cNvPr>
            <p:cNvCxnSpPr>
              <a:stCxn id="9" idx="2"/>
            </p:cNvCxnSpPr>
            <p:nvPr/>
          </p:nvCxnSpPr>
          <p:spPr bwMode="auto">
            <a:xfrm flipH="1">
              <a:off x="6095999" y="4190822"/>
              <a:ext cx="1" cy="51857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AF210D7-9AAB-18B2-DB88-59442F89FF08}"/>
                </a:ext>
              </a:extLst>
            </p:cNvPr>
            <p:cNvSpPr txBox="1"/>
            <p:nvPr/>
          </p:nvSpPr>
          <p:spPr>
            <a:xfrm>
              <a:off x="1079181" y="4709398"/>
              <a:ext cx="10033635" cy="92333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txBody>
            <a:bodyPr wrap="square" lIns="182880" tIns="274320" rIns="182880" bIns="274320" rtlCol="0">
              <a:spAutoFit/>
            </a:bodyPr>
            <a:lstStyle/>
            <a:p>
              <a:pPr algn="ctr"/>
              <a:r>
                <a:rPr lang="en-US" sz="2400" b="1" i="0">
                  <a:solidFill>
                    <a:schemeClr val="bg1"/>
                  </a:solidFill>
                </a:rPr>
                <a:t>Performance Goal for 30-Day Composite Safety Endpoint = </a:t>
              </a:r>
              <a:r>
                <a:rPr lang="en-US" sz="2400" b="1" i="0" u="sng">
                  <a:solidFill>
                    <a:schemeClr val="bg1"/>
                  </a:solidFill>
                </a:rPr>
                <a:t>40.5%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92EA68A-2C43-E8D4-C56D-FA0E50F261E9}"/>
              </a:ext>
            </a:extLst>
          </p:cNvPr>
          <p:cNvSpPr txBox="1"/>
          <p:nvPr/>
        </p:nvSpPr>
        <p:spPr>
          <a:xfrm>
            <a:off x="2248002" y="6306919"/>
            <a:ext cx="7968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ea typeface="Calibri" panose="020F0502020204030204" pitchFamily="34" charset="0"/>
              </a:rPr>
              <a:t>*Only the FDA or CE approved device cohorts were included in weighted composite endpoint derivation (investigational device cohorts excluded)</a:t>
            </a:r>
          </a:p>
        </p:txBody>
      </p:sp>
    </p:spTree>
    <p:extLst>
      <p:ext uri="{BB962C8B-B14F-4D97-AF65-F5344CB8AC3E}">
        <p14:creationId xmlns:p14="http://schemas.microsoft.com/office/powerpoint/2010/main" val="31964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91440"/>
            <a:ext cx="10358967" cy="755651"/>
          </a:xfrm>
        </p:spPr>
        <p:txBody>
          <a:bodyPr>
            <a:noAutofit/>
          </a:bodyPr>
          <a:lstStyle/>
          <a:p>
            <a:r>
              <a:rPr lang="en-US" sz="4000">
                <a:latin typeface="+mn-lt"/>
                <a:cs typeface="Calibri" panose="020F0502020204030204" pitchFamily="34" charset="0"/>
              </a:rPr>
              <a:t>Primary Efficacy Endpoint: Performance Goal Derivation</a:t>
            </a:r>
            <a:br>
              <a:rPr lang="en-US" sz="4000">
                <a:latin typeface="+mn-lt"/>
                <a:cs typeface="Calibri" panose="020F0502020204030204" pitchFamily="34" charset="0"/>
              </a:rPr>
            </a:br>
            <a:br>
              <a:rPr lang="en-US" sz="4000">
                <a:solidFill>
                  <a:srgbClr val="85F5E9"/>
                </a:solidFill>
                <a:latin typeface="+mn-lt"/>
                <a:cs typeface="Calibri" panose="020F0502020204030204" pitchFamily="34" charset="0"/>
              </a:rPr>
            </a:br>
            <a:endParaRPr lang="en-US" sz="4000">
              <a:solidFill>
                <a:srgbClr val="85F5E9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F38557-A289-CA27-5022-AB9D017F0096}"/>
              </a:ext>
            </a:extLst>
          </p:cNvPr>
          <p:cNvSpPr txBox="1"/>
          <p:nvPr/>
        </p:nvSpPr>
        <p:spPr>
          <a:xfrm>
            <a:off x="809580" y="1764792"/>
            <a:ext cx="10572839" cy="830997"/>
          </a:xfrm>
          <a:prstGeom prst="rect">
            <a:avLst/>
          </a:prstGeom>
          <a:solidFill>
            <a:srgbClr val="05456E"/>
          </a:solidFill>
          <a:ln w="28575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/>
            </a:lvl1pPr>
          </a:lstStyle>
          <a:p>
            <a:r>
              <a:rPr lang="en-US" dirty="0"/>
              <a:t>Performance Goal for efficacy derived as a weighted average of </a:t>
            </a:r>
            <a:r>
              <a:rPr lang="en-US" u="sng" dirty="0"/>
              <a:t>1-year mortality</a:t>
            </a:r>
            <a:r>
              <a:rPr lang="en-US" dirty="0"/>
              <a:t> with conservative management according to NYHA Class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FAEF86-1CC0-E185-1DEC-675519F0E68A}"/>
              </a:ext>
            </a:extLst>
          </p:cNvPr>
          <p:cNvSpPr txBox="1"/>
          <p:nvPr/>
        </p:nvSpPr>
        <p:spPr>
          <a:xfrm>
            <a:off x="2821437" y="4001664"/>
            <a:ext cx="6544887" cy="707886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i="0"/>
            </a:lvl1pPr>
          </a:lstStyle>
          <a:p>
            <a:r>
              <a:rPr lang="en-US"/>
              <a:t>Literature for conservative treatment of </a:t>
            </a:r>
            <a:r>
              <a:rPr lang="en-US" err="1"/>
              <a:t>ssAR</a:t>
            </a:r>
            <a:r>
              <a:rPr lang="en-US"/>
              <a:t> is limited, so weighted average reduced from 30% by 5%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20F9439-AE3F-E4A8-10F4-9305C49DB6EF}"/>
              </a:ext>
            </a:extLst>
          </p:cNvPr>
          <p:cNvGrpSpPr/>
          <p:nvPr/>
        </p:nvGrpSpPr>
        <p:grpSpPr>
          <a:xfrm>
            <a:off x="1225110" y="4707359"/>
            <a:ext cx="9733303" cy="1269663"/>
            <a:chOff x="1225110" y="4707359"/>
            <a:chExt cx="9733303" cy="1269663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0462111-83F6-CA90-CE50-8D61A8DA5050}"/>
                </a:ext>
              </a:extLst>
            </p:cNvPr>
            <p:cNvCxnSpPr/>
            <p:nvPr/>
          </p:nvCxnSpPr>
          <p:spPr bwMode="auto">
            <a:xfrm flipH="1">
              <a:off x="6091761" y="4707359"/>
              <a:ext cx="2119" cy="34852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29B2DCB-64D0-5A93-3900-682FF753F496}"/>
                </a:ext>
              </a:extLst>
            </p:cNvPr>
            <p:cNvSpPr txBox="1"/>
            <p:nvPr/>
          </p:nvSpPr>
          <p:spPr>
            <a:xfrm>
              <a:off x="1225110" y="5053692"/>
              <a:ext cx="9733303" cy="92333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txBody>
            <a:bodyPr wrap="square" lIns="182880" tIns="274320" rIns="182880" bIns="274320" rtlCol="0">
              <a:spAutoFit/>
            </a:bodyPr>
            <a:lstStyle/>
            <a:p>
              <a:pPr algn="ctr"/>
              <a:r>
                <a:rPr lang="en-US" sz="2400" b="1" i="0">
                  <a:solidFill>
                    <a:schemeClr val="bg1"/>
                  </a:solidFill>
                </a:rPr>
                <a:t>Performance Goal for 1-Year Primary Efficacy Endpoint = </a:t>
              </a:r>
              <a:r>
                <a:rPr lang="en-US" sz="2400" b="1" i="0" u="sng">
                  <a:solidFill>
                    <a:schemeClr val="bg1"/>
                  </a:solidFill>
                </a:rPr>
                <a:t>25.0%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65B1AFF-D48A-D1B4-1A9A-0FAD633B7591}"/>
              </a:ext>
            </a:extLst>
          </p:cNvPr>
          <p:cNvGrpSpPr/>
          <p:nvPr/>
        </p:nvGrpSpPr>
        <p:grpSpPr>
          <a:xfrm>
            <a:off x="2270025" y="2856336"/>
            <a:ext cx="7647710" cy="1005452"/>
            <a:chOff x="2270025" y="2856336"/>
            <a:chExt cx="7647710" cy="100545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52D2B2A-986E-4F87-E85C-58F8162A7731}"/>
                </a:ext>
              </a:extLst>
            </p:cNvPr>
            <p:cNvGrpSpPr/>
            <p:nvPr/>
          </p:nvGrpSpPr>
          <p:grpSpPr>
            <a:xfrm>
              <a:off x="2270025" y="2856336"/>
              <a:ext cx="7647710" cy="928508"/>
              <a:chOff x="2272145" y="3013364"/>
              <a:chExt cx="7647710" cy="928508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429C021E-D28B-D0C8-1974-263F6233990B}"/>
                  </a:ext>
                </a:extLst>
              </p:cNvPr>
              <p:cNvGrpSpPr/>
              <p:nvPr/>
            </p:nvGrpSpPr>
            <p:grpSpPr>
              <a:xfrm>
                <a:off x="2272145" y="3013364"/>
                <a:ext cx="7647710" cy="460688"/>
                <a:chOff x="2272145" y="3013364"/>
                <a:chExt cx="7647710" cy="460688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C535EF9B-DC48-AD0C-A59A-B2A994E57C8E}"/>
                    </a:ext>
                  </a:extLst>
                </p:cNvPr>
                <p:cNvSpPr/>
                <p:nvPr/>
              </p:nvSpPr>
              <p:spPr bwMode="auto">
                <a:xfrm>
                  <a:off x="2272145" y="3013364"/>
                  <a:ext cx="2286000" cy="45601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b="1">
                      <a:solidFill>
                        <a:srgbClr val="FEB91A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ヒラギノ角ゴ Pro W3" pitchFamily="-111" charset="-128"/>
                    </a:rPr>
                    <a:t>Class I/II</a:t>
                  </a:r>
                  <a:endParaRPr kumimoji="0" lang="en-US" sz="1800" b="1" u="none" strike="noStrike" cap="none" normalizeH="0" baseline="0">
                    <a:ln>
                      <a:noFill/>
                    </a:ln>
                    <a:solidFill>
                      <a:srgbClr val="FEB91A"/>
                    </a:solidFill>
                    <a:latin typeface="Arial" charset="0"/>
                    <a:ea typeface="ヒラギノ角ゴ Pro W3" pitchFamily="-111" charset="-128"/>
                  </a:endParaRPr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57D91516-2757-9E95-5902-7CDC870966E5}"/>
                    </a:ext>
                  </a:extLst>
                </p:cNvPr>
                <p:cNvSpPr/>
                <p:nvPr/>
              </p:nvSpPr>
              <p:spPr bwMode="auto">
                <a:xfrm>
                  <a:off x="4950882" y="3013364"/>
                  <a:ext cx="2286000" cy="46068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b="1">
                      <a:solidFill>
                        <a:srgbClr val="FEB91A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ヒラギノ角ゴ Pro W3" pitchFamily="-111" charset="-128"/>
                    </a:rPr>
                    <a:t>Class III/IV</a:t>
                  </a:r>
                  <a:endParaRPr kumimoji="0" lang="en-US" sz="1800" b="1" u="none" strike="noStrike" cap="none" normalizeH="0" baseline="0">
                    <a:ln>
                      <a:noFill/>
                    </a:ln>
                    <a:solidFill>
                      <a:srgbClr val="FEB91A"/>
                    </a:solidFill>
                    <a:latin typeface="Arial" charset="0"/>
                    <a:ea typeface="ヒラギノ角ゴ Pro W3" pitchFamily="-111" charset="-128"/>
                  </a:endParaRPr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3C4A0CB3-8E79-B7D2-119D-06E8351CBFB5}"/>
                    </a:ext>
                  </a:extLst>
                </p:cNvPr>
                <p:cNvSpPr/>
                <p:nvPr/>
              </p:nvSpPr>
              <p:spPr bwMode="auto">
                <a:xfrm>
                  <a:off x="7633855" y="3013364"/>
                  <a:ext cx="2286000" cy="46068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b="1" u="none" strike="noStrike" cap="none" normalizeH="0" baseline="0">
                      <a:ln>
                        <a:noFill/>
                      </a:ln>
                      <a:solidFill>
                        <a:srgbClr val="FEB91A"/>
                      </a:solidFill>
                      <a:latin typeface="Arial" charset="0"/>
                      <a:ea typeface="ヒラギノ角ゴ Pro W3" pitchFamily="-111" charset="-128"/>
                    </a:rPr>
                    <a:t>Weighted Average</a:t>
                  </a: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5774E6-262F-AACB-AB1E-354D74A9CB21}"/>
                  </a:ext>
                </a:extLst>
              </p:cNvPr>
              <p:cNvSpPr txBox="1"/>
              <p:nvPr/>
            </p:nvSpPr>
            <p:spPr>
              <a:xfrm>
                <a:off x="8357509" y="3572540"/>
                <a:ext cx="8386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>
                    <a:effectLst/>
                    <a:ea typeface="Calibri" panose="020F0502020204030204" pitchFamily="34" charset="0"/>
                  </a:rPr>
                  <a:t>30.0%</a:t>
                </a:r>
                <a:endParaRPr lang="en-US" b="1" i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2882EDC-F7A7-E978-1D3A-90338529601D}"/>
                  </a:ext>
                </a:extLst>
              </p:cNvPr>
              <p:cNvSpPr txBox="1"/>
              <p:nvPr/>
            </p:nvSpPr>
            <p:spPr>
              <a:xfrm>
                <a:off x="2655963" y="3527487"/>
                <a:ext cx="1556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>
                    <a:effectLst/>
                    <a:ea typeface="Calibri" panose="020F0502020204030204" pitchFamily="34" charset="0"/>
                  </a:rPr>
                  <a:t>19.1% x 30%</a:t>
                </a:r>
                <a:endParaRPr lang="en-US" b="1" i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4C065B-96D8-06E5-26AF-E6E14700CB5A}"/>
                  </a:ext>
                </a:extLst>
              </p:cNvPr>
              <p:cNvSpPr txBox="1"/>
              <p:nvPr/>
            </p:nvSpPr>
            <p:spPr>
              <a:xfrm>
                <a:off x="5334700" y="3527487"/>
                <a:ext cx="1556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>
                    <a:effectLst/>
                    <a:ea typeface="Calibri" panose="020F0502020204030204" pitchFamily="34" charset="0"/>
                  </a:rPr>
                  <a:t>34.7% </a:t>
                </a:r>
                <a:r>
                  <a:rPr lang="en-US" b="1">
                    <a:ea typeface="Calibri" panose="020F0502020204030204" pitchFamily="34" charset="0"/>
                  </a:rPr>
                  <a:t>x</a:t>
                </a:r>
                <a:r>
                  <a:rPr lang="en-US" sz="1800" b="1">
                    <a:effectLst/>
                    <a:ea typeface="Calibri" panose="020F0502020204030204" pitchFamily="34" charset="0"/>
                  </a:rPr>
                  <a:t> 70%</a:t>
                </a:r>
                <a:endParaRPr lang="en-US" b="1" i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8DA1BD-C34E-B8C0-4715-08ECE211D28D}"/>
                </a:ext>
              </a:extLst>
            </p:cNvPr>
            <p:cNvSpPr txBox="1"/>
            <p:nvPr/>
          </p:nvSpPr>
          <p:spPr>
            <a:xfrm>
              <a:off x="4557183" y="3299264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i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46D580F-E799-EB88-E66E-C558CDBFB98C}"/>
                </a:ext>
              </a:extLst>
            </p:cNvPr>
            <p:cNvSpPr txBox="1"/>
            <p:nvPr/>
          </p:nvSpPr>
          <p:spPr>
            <a:xfrm>
              <a:off x="7250037" y="3338568"/>
              <a:ext cx="3816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0">
                  <a:solidFill>
                    <a:schemeClr val="tx1"/>
                  </a:solidFill>
                </a:rPr>
                <a:t>=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1A14F69-BAF2-6663-E7EC-6F15608D8A2C}"/>
              </a:ext>
            </a:extLst>
          </p:cNvPr>
          <p:cNvSpPr txBox="1"/>
          <p:nvPr/>
        </p:nvSpPr>
        <p:spPr>
          <a:xfrm>
            <a:off x="1342828" y="6256608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945" marR="29845">
              <a:spcBef>
                <a:spcPts val="0"/>
              </a:spcBef>
              <a:spcAft>
                <a:spcPts val="0"/>
              </a:spcAft>
            </a:pPr>
            <a:r>
              <a:rPr lang="en-US" sz="900"/>
              <a:t>Turk et al. </a:t>
            </a:r>
            <a:r>
              <a:rPr lang="en-US" sz="900" i="1"/>
              <a:t>Ann </a:t>
            </a:r>
            <a:r>
              <a:rPr lang="en-US" sz="900" i="1" err="1"/>
              <a:t>Thorac</a:t>
            </a:r>
            <a:r>
              <a:rPr lang="en-US" sz="900" i="1"/>
              <a:t> Surg</a:t>
            </a:r>
            <a:r>
              <a:rPr lang="en-US" sz="900"/>
              <a:t>. 2010;89:731-7.</a:t>
            </a:r>
          </a:p>
          <a:p>
            <a:pPr marL="67945" marR="29845"/>
            <a:r>
              <a:rPr lang="en-US" sz="900"/>
              <a:t>Sampat et al. </a:t>
            </a:r>
            <a:r>
              <a:rPr lang="en-US" sz="900" i="1"/>
              <a:t>J Am Coll Cardiol</a:t>
            </a:r>
            <a:r>
              <a:rPr lang="en-US" sz="900"/>
              <a:t>.2009;54:452-7.</a:t>
            </a:r>
          </a:p>
          <a:p>
            <a:pPr marL="67945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/>
              <a:t>Fiedler et al. </a:t>
            </a:r>
            <a:r>
              <a:rPr lang="en-US" sz="900" i="1"/>
              <a:t>Heart</a:t>
            </a:r>
            <a:r>
              <a:rPr lang="en-US" sz="900"/>
              <a:t>. 2018;104:835-40.</a:t>
            </a:r>
          </a:p>
          <a:p>
            <a:pPr marL="67945"/>
            <a:r>
              <a:rPr lang="en-US" sz="900"/>
              <a:t>Kamath et al. </a:t>
            </a:r>
            <a:r>
              <a:rPr lang="en-US" sz="900" i="1"/>
              <a:t>Circulation</a:t>
            </a:r>
            <a:r>
              <a:rPr lang="en-US" sz="900"/>
              <a:t>.2009;120:S134-8.</a:t>
            </a:r>
          </a:p>
        </p:txBody>
      </p:sp>
    </p:spTree>
    <p:extLst>
      <p:ext uri="{BB962C8B-B14F-4D97-AF65-F5344CB8AC3E}">
        <p14:creationId xmlns:p14="http://schemas.microsoft.com/office/powerpoint/2010/main" val="397726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"/>
            <a:ext cx="10358967" cy="755651"/>
          </a:xfrm>
        </p:spPr>
        <p:txBody>
          <a:bodyPr/>
          <a:lstStyle/>
          <a:p>
            <a:r>
              <a:rPr lang="en-US" sz="4400">
                <a:latin typeface="+mn-lt"/>
                <a:cs typeface="Calibri" panose="020F0502020204030204" pitchFamily="34" charset="0"/>
              </a:rPr>
              <a:t>Study Methodology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88720"/>
            <a:ext cx="10363200" cy="4709160"/>
          </a:xfr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82880" tIns="274320" rIns="182880" bIns="274320" numCol="1" anchor="ctr" anchorCtr="0" compatLnSpc="1">
            <a:prstTxWarp prst="textNoShape">
              <a:avLst/>
            </a:prstTxWarp>
          </a:bodyPr>
          <a:lstStyle/>
          <a:p>
            <a:pPr marL="571500" lvl="1" indent="-3429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</a:pPr>
            <a:r>
              <a:rPr lang="en-US" dirty="0">
                <a:solidFill>
                  <a:schemeClr val="tx1"/>
                </a:solidFill>
              </a:rPr>
              <a:t>The primary safety and efficacy endpoints are compared for noninferiority against the prespecified performance goals using the one tailed z-test with an </a:t>
            </a:r>
            <a:r>
              <a:rPr lang="el-GR" dirty="0">
                <a:solidFill>
                  <a:schemeClr val="tx1"/>
                </a:solidFill>
              </a:rPr>
              <a:t>α</a:t>
            </a:r>
            <a:r>
              <a:rPr lang="en-US" dirty="0">
                <a:solidFill>
                  <a:schemeClr val="tx1"/>
                </a:solidFill>
              </a:rPr>
              <a:t> = 0.025</a:t>
            </a:r>
          </a:p>
          <a:p>
            <a:pPr marL="571500" lvl="1" indent="-3429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</a:pPr>
            <a:r>
              <a:rPr lang="en-US" dirty="0">
                <a:solidFill>
                  <a:schemeClr val="tx1"/>
                </a:solidFill>
              </a:rPr>
              <a:t>Each patient reviewed (including imaging studies) and </a:t>
            </a:r>
            <a:r>
              <a:rPr lang="en-US" dirty="0"/>
              <a:t>accepted</a:t>
            </a:r>
            <a:r>
              <a:rPr lang="en-US" dirty="0">
                <a:solidFill>
                  <a:schemeClr val="tx1"/>
                </a:solidFill>
              </a:rPr>
              <a:t> by multi-disciplinary Heart </a:t>
            </a:r>
            <a:r>
              <a:rPr lang="en-US" dirty="0"/>
              <a:t>T</a:t>
            </a:r>
            <a:r>
              <a:rPr lang="en-US" dirty="0">
                <a:solidFill>
                  <a:schemeClr val="tx1"/>
                </a:solidFill>
              </a:rPr>
              <a:t>eam AND unanimous vote of case review board</a:t>
            </a:r>
          </a:p>
          <a:p>
            <a:pPr marL="571500" lvl="1" indent="-3429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</a:pPr>
            <a:r>
              <a:rPr lang="en-US" dirty="0">
                <a:solidFill>
                  <a:schemeClr val="tx1"/>
                </a:solidFill>
              </a:rPr>
              <a:t>Core lab review of all cardiac imaging</a:t>
            </a:r>
          </a:p>
          <a:p>
            <a:pPr marL="571500" lvl="1" indent="-3429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</a:pPr>
            <a:r>
              <a:rPr lang="en-US" dirty="0">
                <a:solidFill>
                  <a:schemeClr val="tx1"/>
                </a:solidFill>
              </a:rPr>
              <a:t>100% CEC adjudication of all major events using applicable VARC-2 definitions</a:t>
            </a:r>
          </a:p>
          <a:p>
            <a:pPr marL="571500" lvl="1" indent="-3429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</a:pPr>
            <a:r>
              <a:rPr lang="en-US" dirty="0">
                <a:solidFill>
                  <a:schemeClr val="tx1"/>
                </a:solidFill>
              </a:rPr>
              <a:t>5-year clinical and echocardiography follow-up planned in all patients</a:t>
            </a:r>
          </a:p>
        </p:txBody>
      </p:sp>
    </p:spTree>
    <p:extLst>
      <p:ext uri="{BB962C8B-B14F-4D97-AF65-F5344CB8AC3E}">
        <p14:creationId xmlns:p14="http://schemas.microsoft.com/office/powerpoint/2010/main" val="23072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916516" y="91440"/>
            <a:ext cx="10358967" cy="622555"/>
          </a:xfrm>
          <a:prstGeom prst="rect">
            <a:avLst/>
          </a:prstGeom>
        </p:spPr>
        <p:txBody>
          <a:bodyPr vert="horz" wrap="square" lIns="0" tIns="128854" rIns="0" bIns="0" rtlCol="0">
            <a:spAutoFit/>
          </a:bodyPr>
          <a:lstStyle/>
          <a:p>
            <a:pPr marL="452120">
              <a:lnSpc>
                <a:spcPct val="100000"/>
              </a:lnSpc>
              <a:spcBef>
                <a:spcPts val="95"/>
              </a:spcBef>
            </a:pPr>
            <a:r>
              <a:rPr lang="en-US" sz="3200" spc="-20">
                <a:latin typeface="+mn-lt"/>
                <a:cs typeface="Calibri" panose="020F0502020204030204" pitchFamily="34" charset="0"/>
              </a:rPr>
              <a:t>Screening </a:t>
            </a:r>
            <a:r>
              <a:rPr sz="3200">
                <a:latin typeface="+mn-lt"/>
                <a:cs typeface="Calibri" panose="020F0502020204030204" pitchFamily="34" charset="0"/>
              </a:rPr>
              <a:t>and</a:t>
            </a:r>
            <a:r>
              <a:rPr sz="3200" spc="-80">
                <a:latin typeface="+mn-lt"/>
                <a:cs typeface="Calibri" panose="020F0502020204030204" pitchFamily="34" charset="0"/>
              </a:rPr>
              <a:t> </a:t>
            </a:r>
            <a:r>
              <a:rPr sz="3200">
                <a:latin typeface="+mn-lt"/>
                <a:cs typeface="Calibri" panose="020F0502020204030204" pitchFamily="34" charset="0"/>
              </a:rPr>
              <a:t>Patient</a:t>
            </a:r>
            <a:r>
              <a:rPr sz="3200" spc="-75">
                <a:latin typeface="+mn-lt"/>
                <a:cs typeface="Calibri" panose="020F0502020204030204" pitchFamily="34" charset="0"/>
              </a:rPr>
              <a:t> </a:t>
            </a:r>
            <a:r>
              <a:rPr sz="3200" spc="-10">
                <a:latin typeface="+mn-lt"/>
                <a:cs typeface="Calibri" panose="020F0502020204030204" pitchFamily="34" charset="0"/>
              </a:rPr>
              <a:t>Disposition</a:t>
            </a:r>
            <a:r>
              <a:rPr lang="en-US" sz="3200" spc="-10">
                <a:latin typeface="+mn-lt"/>
                <a:cs typeface="Calibri" panose="020F0502020204030204" pitchFamily="34" charset="0"/>
              </a:rPr>
              <a:t> (As Treated)</a:t>
            </a:r>
            <a:endParaRPr sz="3200" spc="-10"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DFC253-10B8-4A8D-12E5-C20E78F15BD7}"/>
              </a:ext>
            </a:extLst>
          </p:cNvPr>
          <p:cNvGrpSpPr/>
          <p:nvPr/>
        </p:nvGrpSpPr>
        <p:grpSpPr>
          <a:xfrm>
            <a:off x="568022" y="983819"/>
            <a:ext cx="11055956" cy="4920906"/>
            <a:chOff x="875070" y="983819"/>
            <a:chExt cx="11055956" cy="4920906"/>
          </a:xfrm>
        </p:grpSpPr>
        <p:sp>
          <p:nvSpPr>
            <p:cNvPr id="2" name="object 2"/>
            <p:cNvSpPr txBox="1"/>
            <p:nvPr/>
          </p:nvSpPr>
          <p:spPr>
            <a:xfrm>
              <a:off x="3095049" y="983819"/>
              <a:ext cx="3657600" cy="738664"/>
            </a:xfrm>
            <a:prstGeom prst="rect">
              <a:avLst/>
            </a:prstGeom>
            <a:solidFill>
              <a:srgbClr val="0073AB"/>
            </a:solidFill>
            <a:ln w="1270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91440" rIns="0" bIns="9144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b="1">
                  <a:solidFill>
                    <a:schemeClr val="tx1"/>
                  </a:solidFill>
                  <a:latin typeface="Arial"/>
                  <a:cs typeface="Arial"/>
                </a:rPr>
                <a:t>Patients</a:t>
              </a:r>
              <a:r>
                <a:rPr b="1" spc="5">
                  <a:solidFill>
                    <a:schemeClr val="tx1"/>
                  </a:solidFill>
                  <a:latin typeface="Arial"/>
                  <a:cs typeface="Arial"/>
                </a:rPr>
                <a:t> </a:t>
              </a:r>
              <a:r>
                <a:rPr b="1" spc="-10">
                  <a:solidFill>
                    <a:schemeClr val="tx1"/>
                  </a:solidFill>
                  <a:latin typeface="Arial"/>
                  <a:cs typeface="Arial"/>
                </a:rPr>
                <a:t>Screened</a:t>
              </a:r>
              <a:r>
                <a:rPr lang="en-US" b="1" spc="-10">
                  <a:solidFill>
                    <a:schemeClr val="tx1"/>
                  </a:solidFill>
                  <a:latin typeface="Arial"/>
                  <a:cs typeface="Arial"/>
                </a:rPr>
                <a:t> </a:t>
              </a:r>
            </a:p>
            <a:p>
              <a:pPr algn="ctr">
                <a:lnSpc>
                  <a:spcPct val="100000"/>
                </a:lnSpc>
              </a:pPr>
              <a:r>
                <a:rPr b="1" spc="-10">
                  <a:solidFill>
                    <a:schemeClr val="tx1"/>
                  </a:solidFill>
                  <a:latin typeface="Arial"/>
                  <a:cs typeface="Arial"/>
                </a:rPr>
                <a:t>(</a:t>
              </a:r>
              <a:r>
                <a:rPr lang="en-US" b="1" spc="-10">
                  <a:solidFill>
                    <a:schemeClr val="tx1"/>
                  </a:solidFill>
                  <a:latin typeface="Arial"/>
                  <a:cs typeface="Arial"/>
                </a:rPr>
                <a:t>n</a:t>
              </a:r>
              <a:r>
                <a:rPr b="1" spc="-10">
                  <a:solidFill>
                    <a:schemeClr val="tx1"/>
                  </a:solidFill>
                  <a:latin typeface="Arial"/>
                  <a:cs typeface="Arial"/>
                </a:rPr>
                <a:t>=</a:t>
              </a:r>
              <a:r>
                <a:rPr lang="en-US" b="1" spc="-10">
                  <a:solidFill>
                    <a:schemeClr val="tx1"/>
                  </a:solidFill>
                  <a:latin typeface="Arial"/>
                  <a:cs typeface="Arial"/>
                </a:rPr>
                <a:t>379</a:t>
              </a:r>
              <a:r>
                <a:rPr b="1" spc="-10">
                  <a:solidFill>
                    <a:schemeClr val="tx1"/>
                  </a:solidFill>
                  <a:latin typeface="Arial"/>
                  <a:cs typeface="Arial"/>
                </a:rPr>
                <a:t>)</a:t>
              </a:r>
              <a:endParaRPr b="1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3095049" y="2890008"/>
              <a:ext cx="3657600" cy="6771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182880" rIns="0" bIns="18288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270"/>
                </a:spcBef>
              </a:pPr>
              <a:r>
                <a:rPr sz="2000" b="1">
                  <a:solidFill>
                    <a:schemeClr val="tx1"/>
                  </a:solidFill>
                  <a:latin typeface="Calibri"/>
                  <a:cs typeface="Calibri"/>
                </a:rPr>
                <a:t>Patients</a:t>
              </a:r>
              <a:r>
                <a:rPr sz="2000" b="1" spc="-95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sz="2000" b="1">
                  <a:solidFill>
                    <a:schemeClr val="tx1"/>
                  </a:solidFill>
                  <a:latin typeface="Calibri"/>
                  <a:cs typeface="Calibri"/>
                </a:rPr>
                <a:t>Enrolled</a:t>
              </a:r>
              <a:r>
                <a:rPr sz="2000" b="1" spc="-7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sz="2000" b="1" spc="-10">
                  <a:solidFill>
                    <a:schemeClr val="tx1"/>
                  </a:solidFill>
                  <a:latin typeface="Calibri"/>
                  <a:cs typeface="Calibri"/>
                </a:rPr>
                <a:t>(</a:t>
              </a:r>
              <a:r>
                <a:rPr lang="en-US" sz="2000" b="1" spc="-10">
                  <a:solidFill>
                    <a:schemeClr val="tx1"/>
                  </a:solidFill>
                  <a:latin typeface="Calibri"/>
                  <a:cs typeface="Calibri"/>
                </a:rPr>
                <a:t>n</a:t>
              </a:r>
              <a:r>
                <a:rPr sz="2000" b="1" spc="-10">
                  <a:solidFill>
                    <a:schemeClr val="tx1"/>
                  </a:solidFill>
                  <a:latin typeface="Calibri"/>
                  <a:cs typeface="Calibri"/>
                </a:rPr>
                <a:t>=</a:t>
              </a:r>
              <a:r>
                <a:rPr lang="en-US" sz="2000" b="1" spc="-10">
                  <a:solidFill>
                    <a:schemeClr val="tx1"/>
                  </a:solidFill>
                  <a:latin typeface="Calibri"/>
                  <a:cs typeface="Calibri"/>
                </a:rPr>
                <a:t>180</a:t>
              </a:r>
              <a:r>
                <a:rPr sz="2000" b="1" spc="-10">
                  <a:solidFill>
                    <a:schemeClr val="tx1"/>
                  </a:solidFill>
                  <a:latin typeface="Calibri"/>
                  <a:cs typeface="Calibri"/>
                </a:rPr>
                <a:t>)</a:t>
              </a:r>
              <a:endParaRPr sz="2000" b="1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5161935" y="1941473"/>
              <a:ext cx="2019844" cy="58926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34925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275"/>
                </a:spcBef>
              </a:pPr>
              <a:r>
                <a:rPr lang="en-US" b="1" spc="-10">
                  <a:solidFill>
                    <a:schemeClr val="tx1"/>
                  </a:solidFill>
                  <a:latin typeface="Calibri"/>
                  <a:cs typeface="Calibri"/>
                </a:rPr>
                <a:t>P</a:t>
              </a:r>
              <a:r>
                <a:rPr b="1" spc="-10">
                  <a:solidFill>
                    <a:schemeClr val="tx1"/>
                  </a:solidFill>
                  <a:latin typeface="Calibri"/>
                  <a:cs typeface="Calibri"/>
                </a:rPr>
                <a:t>atients</a:t>
              </a:r>
              <a:r>
                <a:rPr b="1" spc="-45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b="1">
                  <a:solidFill>
                    <a:schemeClr val="tx1"/>
                  </a:solidFill>
                  <a:latin typeface="Calibri"/>
                  <a:cs typeface="Calibri"/>
                </a:rPr>
                <a:t>Ineligible</a:t>
              </a:r>
              <a:r>
                <a:rPr b="1" spc="-45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b="1" spc="-10">
                  <a:solidFill>
                    <a:schemeClr val="tx1"/>
                  </a:solidFill>
                  <a:latin typeface="Calibri"/>
                  <a:cs typeface="Calibri"/>
                </a:rPr>
                <a:t>(</a:t>
              </a:r>
              <a:r>
                <a:rPr lang="en-US" b="1" spc="-10">
                  <a:solidFill>
                    <a:schemeClr val="tx1"/>
                  </a:solidFill>
                  <a:latin typeface="Calibri"/>
                  <a:cs typeface="Calibri"/>
                </a:rPr>
                <a:t>n</a:t>
              </a:r>
              <a:r>
                <a:rPr b="1" spc="-10">
                  <a:solidFill>
                    <a:schemeClr val="tx1"/>
                  </a:solidFill>
                  <a:latin typeface="Calibri"/>
                  <a:cs typeface="Calibri"/>
                </a:rPr>
                <a:t>=</a:t>
              </a:r>
              <a:r>
                <a:rPr lang="en-US" b="1" spc="-10">
                  <a:solidFill>
                    <a:schemeClr val="tx1"/>
                  </a:solidFill>
                  <a:latin typeface="Calibri"/>
                  <a:cs typeface="Calibri"/>
                </a:rPr>
                <a:t>199</a:t>
              </a:r>
              <a:r>
                <a:rPr b="1" spc="-10">
                  <a:solidFill>
                    <a:schemeClr val="tx1"/>
                  </a:solidFill>
                  <a:latin typeface="Calibri"/>
                  <a:cs typeface="Calibri"/>
                </a:rPr>
                <a:t>)</a:t>
              </a:r>
              <a:endParaRPr b="1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3445913" y="3999784"/>
              <a:ext cx="2954376" cy="650178"/>
            </a:xfrm>
            <a:prstGeom prst="rect">
              <a:avLst/>
            </a:prstGeom>
            <a:solidFill>
              <a:srgbClr val="421C5E"/>
            </a:solidFill>
            <a:ln w="1270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34290" rIns="0" bIns="0" rtlCol="0">
              <a:spAutoFit/>
            </a:bodyPr>
            <a:lstStyle/>
            <a:p>
              <a:pPr marL="234950" marR="226060" indent="-9525" algn="ctr">
                <a:lnSpc>
                  <a:spcPct val="100000"/>
                </a:lnSpc>
              </a:pPr>
              <a:r>
                <a:rPr lang="en-US" sz="2000" b="1" spc="-10">
                  <a:solidFill>
                    <a:schemeClr val="tx1"/>
                  </a:solidFill>
                  <a:latin typeface="Calibri"/>
                  <a:cs typeface="Calibri"/>
                </a:rPr>
                <a:t>T</a:t>
              </a:r>
              <a:r>
                <a:rPr sz="2000" b="1" spc="-10">
                  <a:solidFill>
                    <a:schemeClr val="tx1"/>
                  </a:solidFill>
                  <a:latin typeface="Calibri"/>
                  <a:cs typeface="Calibri"/>
                </a:rPr>
                <a:t>rilogy</a:t>
              </a:r>
              <a:r>
                <a:rPr lang="en-US" sz="2000" b="1" spc="-10">
                  <a:solidFill>
                    <a:schemeClr val="tx1"/>
                  </a:solidFill>
                  <a:latin typeface="Calibri"/>
                  <a:cs typeface="Calibri"/>
                </a:rPr>
                <a:t> THV </a:t>
              </a:r>
              <a:r>
                <a:rPr sz="2000" b="1" spc="-10">
                  <a:solidFill>
                    <a:schemeClr val="tx1"/>
                  </a:solidFill>
                  <a:latin typeface="Calibri"/>
                  <a:cs typeface="Calibri"/>
                </a:rPr>
                <a:t>Successfully</a:t>
              </a:r>
              <a:r>
                <a:rPr sz="2000" b="1" spc="5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sz="2000" b="1" spc="-10">
                  <a:solidFill>
                    <a:schemeClr val="tx1"/>
                  </a:solidFill>
                  <a:latin typeface="Calibri"/>
                  <a:cs typeface="Calibri"/>
                </a:rPr>
                <a:t>Implanted</a:t>
              </a:r>
              <a:r>
                <a:rPr sz="2000" b="1" spc="15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sz="2000" b="1" spc="-10">
                  <a:solidFill>
                    <a:schemeClr val="tx1"/>
                  </a:solidFill>
                  <a:latin typeface="Calibri"/>
                  <a:cs typeface="Calibri"/>
                </a:rPr>
                <a:t>(</a:t>
              </a:r>
              <a:r>
                <a:rPr lang="en-US" sz="2000" b="1" spc="-10">
                  <a:solidFill>
                    <a:schemeClr val="tx1"/>
                  </a:solidFill>
                  <a:latin typeface="Calibri"/>
                  <a:cs typeface="Calibri"/>
                </a:rPr>
                <a:t>n</a:t>
              </a:r>
              <a:r>
                <a:rPr sz="2000" b="1" spc="-10">
                  <a:solidFill>
                    <a:schemeClr val="tx1"/>
                  </a:solidFill>
                  <a:latin typeface="Calibri"/>
                  <a:cs typeface="Calibri"/>
                </a:rPr>
                <a:t>=</a:t>
              </a:r>
              <a:r>
                <a:rPr lang="en-US" sz="2000" b="1" spc="-10">
                  <a:solidFill>
                    <a:schemeClr val="tx1"/>
                  </a:solidFill>
                  <a:latin typeface="Calibri"/>
                  <a:cs typeface="Calibri"/>
                </a:rPr>
                <a:t>177</a:t>
              </a:r>
              <a:r>
                <a:rPr sz="2000" b="1" spc="-10">
                  <a:solidFill>
                    <a:schemeClr val="tx1"/>
                  </a:solidFill>
                  <a:latin typeface="Calibri"/>
                  <a:cs typeface="Calibri"/>
                </a:rPr>
                <a:t>)</a:t>
              </a:r>
              <a:endParaRPr sz="2000" b="1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528A3E6D-0C52-58C7-1652-B72E2511699B}"/>
                </a:ext>
              </a:extLst>
            </p:cNvPr>
            <p:cNvCxnSpPr>
              <a:cxnSpLocks/>
              <a:stCxn id="2" idx="2"/>
              <a:endCxn id="3" idx="0"/>
            </p:cNvCxnSpPr>
            <p:nvPr/>
          </p:nvCxnSpPr>
          <p:spPr bwMode="auto">
            <a:xfrm>
              <a:off x="4923849" y="1722483"/>
              <a:ext cx="0" cy="116752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" name="object 8">
              <a:extLst>
                <a:ext uri="{FF2B5EF4-FFF2-40B4-BE49-F238E27FC236}">
                  <a16:creationId xmlns:a16="http://schemas.microsoft.com/office/drawing/2014/main" id="{2F1F4470-E33A-552E-F081-0F88FE6E9D0B}"/>
                </a:ext>
              </a:extLst>
            </p:cNvPr>
            <p:cNvSpPr txBox="1"/>
            <p:nvPr/>
          </p:nvSpPr>
          <p:spPr>
            <a:xfrm>
              <a:off x="8514735" y="1115701"/>
              <a:ext cx="3416291" cy="3122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34925" rIns="0" bIns="0" rtlCol="0">
              <a:spAutoFit/>
            </a:bodyPr>
            <a:lstStyle/>
            <a:p>
              <a:pPr marL="271780" algn="ctr">
                <a:lnSpc>
                  <a:spcPct val="100000"/>
                </a:lnSpc>
                <a:spcBef>
                  <a:spcPts val="275"/>
                </a:spcBef>
              </a:pPr>
              <a:r>
                <a:rPr lang="en-US" spc="-10">
                  <a:solidFill>
                    <a:schemeClr val="tx1"/>
                  </a:solidFill>
                  <a:latin typeface="Calibri"/>
                  <a:cs typeface="Calibri"/>
                </a:rPr>
                <a:t>CT Anatomic Criteria </a:t>
              </a:r>
              <a:r>
                <a:rPr spc="-10">
                  <a:solidFill>
                    <a:schemeClr val="tx1"/>
                  </a:solidFill>
                  <a:latin typeface="Calibri"/>
                  <a:cs typeface="Calibri"/>
                </a:rPr>
                <a:t>(</a:t>
              </a:r>
              <a:r>
                <a:rPr lang="en-US" spc="-10">
                  <a:solidFill>
                    <a:schemeClr val="tx1"/>
                  </a:solidFill>
                  <a:latin typeface="Calibri"/>
                  <a:cs typeface="Calibri"/>
                </a:rPr>
                <a:t>n</a:t>
              </a:r>
              <a:r>
                <a:rPr spc="-10">
                  <a:solidFill>
                    <a:schemeClr val="tx1"/>
                  </a:solidFill>
                  <a:latin typeface="Calibri"/>
                  <a:cs typeface="Calibri"/>
                </a:rPr>
                <a:t>=</a:t>
              </a:r>
              <a:r>
                <a:rPr lang="en-US" spc="-10">
                  <a:solidFill>
                    <a:schemeClr val="tx1"/>
                  </a:solidFill>
                  <a:latin typeface="Calibri"/>
                  <a:cs typeface="Calibri"/>
                </a:rPr>
                <a:t>45</a:t>
              </a:r>
              <a:r>
                <a:rPr spc="-10">
                  <a:solidFill>
                    <a:schemeClr val="tx1"/>
                  </a:solidFill>
                  <a:latin typeface="Calibri"/>
                  <a:cs typeface="Calibri"/>
                </a:rPr>
                <a:t>)</a:t>
              </a:r>
              <a:endParaRPr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53" name="object 8">
              <a:extLst>
                <a:ext uri="{FF2B5EF4-FFF2-40B4-BE49-F238E27FC236}">
                  <a16:creationId xmlns:a16="http://schemas.microsoft.com/office/drawing/2014/main" id="{187FF44B-218E-8CE5-4BA5-E41AA10B9159}"/>
                </a:ext>
              </a:extLst>
            </p:cNvPr>
            <p:cNvSpPr txBox="1"/>
            <p:nvPr/>
          </p:nvSpPr>
          <p:spPr>
            <a:xfrm>
              <a:off x="8514736" y="1572713"/>
              <a:ext cx="3416290" cy="3122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34925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275"/>
                </a:spcBef>
              </a:pPr>
              <a:r>
                <a:rPr lang="en-US" spc="-10">
                  <a:solidFill>
                    <a:schemeClr val="tx1"/>
                  </a:solidFill>
                  <a:latin typeface="Calibri"/>
                  <a:cs typeface="Calibri"/>
                </a:rPr>
                <a:t>Moderate or Less AR  </a:t>
              </a:r>
              <a:r>
                <a:rPr spc="-10">
                  <a:solidFill>
                    <a:schemeClr val="tx1"/>
                  </a:solidFill>
                  <a:latin typeface="Calibri"/>
                  <a:cs typeface="Calibri"/>
                </a:rPr>
                <a:t>(</a:t>
              </a:r>
              <a:r>
                <a:rPr lang="en-US" spc="-10">
                  <a:solidFill>
                    <a:schemeClr val="tx1"/>
                  </a:solidFill>
                  <a:latin typeface="Calibri"/>
                  <a:cs typeface="Calibri"/>
                </a:rPr>
                <a:t>n</a:t>
              </a:r>
              <a:r>
                <a:rPr spc="-10">
                  <a:solidFill>
                    <a:schemeClr val="tx1"/>
                  </a:solidFill>
                  <a:latin typeface="Calibri"/>
                  <a:cs typeface="Calibri"/>
                </a:rPr>
                <a:t>=</a:t>
              </a:r>
              <a:r>
                <a:rPr lang="en-US" spc="-10">
                  <a:solidFill>
                    <a:schemeClr val="tx1"/>
                  </a:solidFill>
                  <a:latin typeface="Calibri"/>
                  <a:cs typeface="Calibri"/>
                </a:rPr>
                <a:t>39</a:t>
              </a:r>
              <a:r>
                <a:rPr spc="-10">
                  <a:solidFill>
                    <a:schemeClr val="tx1"/>
                  </a:solidFill>
                  <a:latin typeface="Calibri"/>
                  <a:cs typeface="Calibri"/>
                </a:rPr>
                <a:t>)</a:t>
              </a:r>
              <a:endParaRPr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54" name="object 8">
              <a:extLst>
                <a:ext uri="{FF2B5EF4-FFF2-40B4-BE49-F238E27FC236}">
                  <a16:creationId xmlns:a16="http://schemas.microsoft.com/office/drawing/2014/main" id="{9D849852-E4F0-3CA7-D8BF-D0A33B0BF00D}"/>
                </a:ext>
              </a:extLst>
            </p:cNvPr>
            <p:cNvSpPr txBox="1"/>
            <p:nvPr/>
          </p:nvSpPr>
          <p:spPr>
            <a:xfrm>
              <a:off x="8514737" y="2074143"/>
              <a:ext cx="3416289" cy="30930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34925" rIns="0" bIns="0" rtlCol="0">
              <a:spAutoFit/>
            </a:bodyPr>
            <a:lstStyle/>
            <a:p>
              <a:pPr marL="271780" algn="ctr">
                <a:lnSpc>
                  <a:spcPct val="100000"/>
                </a:lnSpc>
                <a:spcBef>
                  <a:spcPts val="275"/>
                </a:spcBef>
              </a:pPr>
              <a:r>
                <a:rPr lang="en-US" spc="-10">
                  <a:solidFill>
                    <a:schemeClr val="tx1"/>
                  </a:solidFill>
                  <a:latin typeface="Calibri"/>
                  <a:cs typeface="Calibri"/>
                </a:rPr>
                <a:t>Other Echocardiographic </a:t>
              </a:r>
              <a:r>
                <a:rPr spc="-10">
                  <a:solidFill>
                    <a:schemeClr val="tx1"/>
                  </a:solidFill>
                  <a:latin typeface="Calibri"/>
                  <a:cs typeface="Calibri"/>
                </a:rPr>
                <a:t>(</a:t>
              </a:r>
              <a:r>
                <a:rPr lang="en-US" spc="-10">
                  <a:solidFill>
                    <a:schemeClr val="tx1"/>
                  </a:solidFill>
                  <a:latin typeface="Calibri"/>
                  <a:cs typeface="Calibri"/>
                </a:rPr>
                <a:t>n</a:t>
              </a:r>
              <a:r>
                <a:rPr spc="-10">
                  <a:solidFill>
                    <a:schemeClr val="tx1"/>
                  </a:solidFill>
                  <a:latin typeface="Calibri"/>
                  <a:cs typeface="Calibri"/>
                </a:rPr>
                <a:t>=</a:t>
              </a:r>
              <a:r>
                <a:rPr lang="en-US" spc="-10">
                  <a:solidFill>
                    <a:schemeClr val="tx1"/>
                  </a:solidFill>
                  <a:latin typeface="Calibri"/>
                  <a:cs typeface="Calibri"/>
                </a:rPr>
                <a:t>8)</a:t>
              </a:r>
              <a:endParaRPr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55" name="object 8">
              <a:extLst>
                <a:ext uri="{FF2B5EF4-FFF2-40B4-BE49-F238E27FC236}">
                  <a16:creationId xmlns:a16="http://schemas.microsoft.com/office/drawing/2014/main" id="{614522BA-15B0-1C76-74CB-D5586CDE09E2}"/>
                </a:ext>
              </a:extLst>
            </p:cNvPr>
            <p:cNvSpPr txBox="1"/>
            <p:nvPr/>
          </p:nvSpPr>
          <p:spPr>
            <a:xfrm>
              <a:off x="8532904" y="2532306"/>
              <a:ext cx="3398122" cy="5892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34925" rIns="0" bIns="0" rtlCol="0">
              <a:spAutoFit/>
            </a:bodyPr>
            <a:lstStyle/>
            <a:p>
              <a:pPr marL="271780" algn="ctr">
                <a:lnSpc>
                  <a:spcPct val="100000"/>
                </a:lnSpc>
                <a:spcBef>
                  <a:spcPts val="275"/>
                </a:spcBef>
              </a:pPr>
              <a:r>
                <a:rPr lang="en-US" spc="-10">
                  <a:solidFill>
                    <a:schemeClr val="tx1"/>
                  </a:solidFill>
                  <a:latin typeface="Calibri"/>
                  <a:cs typeface="Calibri"/>
                </a:rPr>
                <a:t>Other Clinical and Anatomic Criteria </a:t>
              </a:r>
              <a:r>
                <a:rPr spc="-10">
                  <a:solidFill>
                    <a:schemeClr val="tx1"/>
                  </a:solidFill>
                  <a:latin typeface="Calibri"/>
                  <a:cs typeface="Calibri"/>
                </a:rPr>
                <a:t>(</a:t>
              </a:r>
              <a:r>
                <a:rPr lang="en-US" spc="-10">
                  <a:solidFill>
                    <a:schemeClr val="tx1"/>
                  </a:solidFill>
                  <a:latin typeface="Calibri"/>
                  <a:cs typeface="Calibri"/>
                </a:rPr>
                <a:t>n</a:t>
              </a:r>
              <a:r>
                <a:rPr spc="-10">
                  <a:solidFill>
                    <a:schemeClr val="tx1"/>
                  </a:solidFill>
                  <a:latin typeface="Calibri"/>
                  <a:cs typeface="Calibri"/>
                </a:rPr>
                <a:t>=</a:t>
              </a:r>
              <a:r>
                <a:rPr lang="en-US" spc="-10">
                  <a:solidFill>
                    <a:schemeClr val="tx1"/>
                  </a:solidFill>
                  <a:latin typeface="Calibri"/>
                  <a:cs typeface="Calibri"/>
                </a:rPr>
                <a:t>107)</a:t>
              </a:r>
              <a:endParaRPr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83" name="object 9">
              <a:extLst>
                <a:ext uri="{FF2B5EF4-FFF2-40B4-BE49-F238E27FC236}">
                  <a16:creationId xmlns:a16="http://schemas.microsoft.com/office/drawing/2014/main" id="{AD553EBA-582C-304B-3D91-6E66FF14364F}"/>
                </a:ext>
              </a:extLst>
            </p:cNvPr>
            <p:cNvSpPr txBox="1"/>
            <p:nvPr/>
          </p:nvSpPr>
          <p:spPr>
            <a:xfrm>
              <a:off x="5318003" y="5274564"/>
              <a:ext cx="3299411" cy="627095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34290" rIns="0" bIns="0" rtlCol="0">
              <a:spAutoFit/>
            </a:bodyPr>
            <a:lstStyle/>
            <a:p>
              <a:pPr marL="234950" marR="226060" indent="-9525" algn="ctr">
                <a:lnSpc>
                  <a:spcPct val="100000"/>
                </a:lnSpc>
                <a:spcBef>
                  <a:spcPts val="270"/>
                </a:spcBef>
              </a:pPr>
              <a:r>
                <a:rPr lang="en-US" b="1" spc="-10">
                  <a:solidFill>
                    <a:schemeClr val="tx1"/>
                  </a:solidFill>
                  <a:latin typeface="Calibri"/>
                  <a:cs typeface="Calibri"/>
                </a:rPr>
                <a:t>30 Day Safety Population </a:t>
              </a:r>
            </a:p>
            <a:p>
              <a:pPr marL="234950" marR="226060" indent="-9525" algn="ctr">
                <a:lnSpc>
                  <a:spcPct val="100000"/>
                </a:lnSpc>
                <a:spcBef>
                  <a:spcPts val="270"/>
                </a:spcBef>
              </a:pPr>
              <a:r>
                <a:rPr lang="en-US" b="1" spc="-10">
                  <a:solidFill>
                    <a:schemeClr val="tx1"/>
                  </a:solidFill>
                  <a:latin typeface="Calibri"/>
                  <a:cs typeface="Calibri"/>
                </a:rPr>
                <a:t>180/180 (100%)</a:t>
              </a: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BB31350-4691-137B-2A3A-A3EB5347C90B}"/>
                </a:ext>
              </a:extLst>
            </p:cNvPr>
            <p:cNvCxnSpPr>
              <a:cxnSpLocks/>
              <a:stCxn id="3" idx="2"/>
              <a:endCxn id="9" idx="0"/>
            </p:cNvCxnSpPr>
            <p:nvPr/>
          </p:nvCxnSpPr>
          <p:spPr bwMode="auto">
            <a:xfrm flipH="1">
              <a:off x="4923101" y="3567116"/>
              <a:ext cx="748" cy="43266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4" name="object 9">
              <a:extLst>
                <a:ext uri="{FF2B5EF4-FFF2-40B4-BE49-F238E27FC236}">
                  <a16:creationId xmlns:a16="http://schemas.microsoft.com/office/drawing/2014/main" id="{8C3FD060-653A-ADCC-8AB4-B5C5B1199376}"/>
                </a:ext>
              </a:extLst>
            </p:cNvPr>
            <p:cNvSpPr txBox="1"/>
            <p:nvPr/>
          </p:nvSpPr>
          <p:spPr>
            <a:xfrm>
              <a:off x="8796328" y="4064078"/>
              <a:ext cx="3074389" cy="588623"/>
            </a:xfrm>
            <a:prstGeom prst="rect">
              <a:avLst/>
            </a:prstGeom>
            <a:solidFill>
              <a:srgbClr val="0073AB"/>
            </a:solidFill>
            <a:ln w="1270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3429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1" spc="-10">
                  <a:solidFill>
                    <a:schemeClr val="tx1"/>
                  </a:solidFill>
                  <a:latin typeface="Calibri"/>
                  <a:cs typeface="Calibri"/>
                </a:rPr>
                <a:t>Converted</a:t>
              </a:r>
              <a:r>
                <a:rPr lang="en-US" b="1" spc="-35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b="1">
                  <a:solidFill>
                    <a:schemeClr val="tx1"/>
                  </a:solidFill>
                  <a:latin typeface="Calibri"/>
                  <a:cs typeface="Calibri"/>
                </a:rPr>
                <a:t>to</a:t>
              </a:r>
              <a:r>
                <a:rPr lang="en-US" b="1" spc="-35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b="1" spc="-10">
                  <a:solidFill>
                    <a:schemeClr val="tx1"/>
                  </a:solidFill>
                  <a:latin typeface="Calibri"/>
                  <a:cs typeface="Calibri"/>
                </a:rPr>
                <a:t>SAVR</a:t>
              </a:r>
              <a:r>
                <a:rPr lang="en-US" b="1" spc="-5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b="1" spc="-10">
                  <a:solidFill>
                    <a:schemeClr val="tx1"/>
                  </a:solidFill>
                  <a:latin typeface="Calibri"/>
                  <a:cs typeface="Calibri"/>
                </a:rPr>
                <a:t>(n=1)</a:t>
              </a:r>
            </a:p>
            <a:p>
              <a:pPr algn="ctr">
                <a:lnSpc>
                  <a:spcPct val="100000"/>
                </a:lnSpc>
              </a:pPr>
              <a:r>
                <a:rPr lang="en-US" b="1" spc="-10">
                  <a:solidFill>
                    <a:schemeClr val="tx1"/>
                  </a:solidFill>
                  <a:latin typeface="Calibri"/>
                  <a:cs typeface="Calibri"/>
                </a:rPr>
                <a:t>Commercial TAVR implant (n=2)</a:t>
              </a:r>
              <a:endParaRPr lang="en-US" b="1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cxnSp>
          <p:nvCxnSpPr>
            <p:cNvPr id="120" name="Connector: Elbow 119">
              <a:extLst>
                <a:ext uri="{FF2B5EF4-FFF2-40B4-BE49-F238E27FC236}">
                  <a16:creationId xmlns:a16="http://schemas.microsoft.com/office/drawing/2014/main" id="{549DC596-1010-5CE2-1181-F6B00FDD9EB9}"/>
                </a:ext>
              </a:extLst>
            </p:cNvPr>
            <p:cNvCxnSpPr/>
            <p:nvPr/>
          </p:nvCxnSpPr>
          <p:spPr bwMode="auto">
            <a:xfrm rot="16200000" flipH="1">
              <a:off x="5708963" y="4015818"/>
              <a:ext cx="473638" cy="2043861"/>
            </a:xfrm>
            <a:prstGeom prst="bentConnector3">
              <a:avLst>
                <a:gd name="adj1" fmla="val 34247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Connector: Elbow 122">
              <a:extLst>
                <a:ext uri="{FF2B5EF4-FFF2-40B4-BE49-F238E27FC236}">
                  <a16:creationId xmlns:a16="http://schemas.microsoft.com/office/drawing/2014/main" id="{E2784C04-F7AC-2E83-2207-58BC25EB31FD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9007765" y="4262353"/>
              <a:ext cx="935411" cy="1716109"/>
            </a:xfrm>
            <a:prstGeom prst="bentConnector2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6" name="object 9">
              <a:extLst>
                <a:ext uri="{FF2B5EF4-FFF2-40B4-BE49-F238E27FC236}">
                  <a16:creationId xmlns:a16="http://schemas.microsoft.com/office/drawing/2014/main" id="{00D035CF-9D2D-1377-E58F-CE710ABF5E0F}"/>
                </a:ext>
              </a:extLst>
            </p:cNvPr>
            <p:cNvSpPr txBox="1"/>
            <p:nvPr/>
          </p:nvSpPr>
          <p:spPr>
            <a:xfrm>
              <a:off x="875070" y="5277628"/>
              <a:ext cx="3539055" cy="627095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34290" rIns="0" bIns="0" rtlCol="0">
              <a:spAutoFit/>
            </a:bodyPr>
            <a:lstStyle/>
            <a:p>
              <a:pPr marL="234950" marR="226060" indent="-9525" algn="ctr">
                <a:lnSpc>
                  <a:spcPct val="100000"/>
                </a:lnSpc>
                <a:spcBef>
                  <a:spcPts val="270"/>
                </a:spcBef>
              </a:pPr>
              <a:r>
                <a:rPr lang="en-US" b="1" spc="-10">
                  <a:solidFill>
                    <a:schemeClr val="tx1"/>
                  </a:solidFill>
                  <a:latin typeface="Calibri"/>
                  <a:cs typeface="Calibri"/>
                </a:rPr>
                <a:t>1 Year Efficacy Population</a:t>
              </a:r>
            </a:p>
            <a:p>
              <a:pPr marL="234950" marR="226060" indent="-9525" algn="ctr">
                <a:lnSpc>
                  <a:spcPct val="100000"/>
                </a:lnSpc>
                <a:spcBef>
                  <a:spcPts val="270"/>
                </a:spcBef>
              </a:pPr>
              <a:r>
                <a:rPr lang="en-US" b="1" spc="-10">
                  <a:solidFill>
                    <a:schemeClr val="tx1"/>
                  </a:solidFill>
                  <a:latin typeface="Calibri"/>
                  <a:cs typeface="Calibri"/>
                </a:rPr>
                <a:t>180/180 (100%)</a:t>
              </a:r>
            </a:p>
          </p:txBody>
        </p:sp>
        <p:cxnSp>
          <p:nvCxnSpPr>
            <p:cNvPr id="128" name="Connector: Elbow 127">
              <a:extLst>
                <a:ext uri="{FF2B5EF4-FFF2-40B4-BE49-F238E27FC236}">
                  <a16:creationId xmlns:a16="http://schemas.microsoft.com/office/drawing/2014/main" id="{1DAEEED0-FD17-E7EE-DF79-F75E0DF98A27}"/>
                </a:ext>
              </a:extLst>
            </p:cNvPr>
            <p:cNvCxnSpPr>
              <a:cxnSpLocks/>
              <a:stCxn id="9" idx="2"/>
              <a:endCxn id="126" idx="0"/>
            </p:cNvCxnSpPr>
            <p:nvPr/>
          </p:nvCxnSpPr>
          <p:spPr bwMode="auto">
            <a:xfrm rot="5400000">
              <a:off x="3470017" y="3824544"/>
              <a:ext cx="627666" cy="227850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Connector: Elbow 168">
              <a:extLst>
                <a:ext uri="{FF2B5EF4-FFF2-40B4-BE49-F238E27FC236}">
                  <a16:creationId xmlns:a16="http://schemas.microsoft.com/office/drawing/2014/main" id="{A24FCBD6-60B7-9C9F-243B-3A36F408231F}"/>
                </a:ext>
              </a:extLst>
            </p:cNvPr>
            <p:cNvCxnSpPr>
              <a:cxnSpLocks/>
              <a:stCxn id="8" idx="3"/>
              <a:endCxn id="52" idx="1"/>
            </p:cNvCxnSpPr>
            <p:nvPr/>
          </p:nvCxnSpPr>
          <p:spPr bwMode="auto">
            <a:xfrm flipV="1">
              <a:off x="7181779" y="1271834"/>
              <a:ext cx="1332956" cy="964271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1" name="Connector: Elbow 170">
              <a:extLst>
                <a:ext uri="{FF2B5EF4-FFF2-40B4-BE49-F238E27FC236}">
                  <a16:creationId xmlns:a16="http://schemas.microsoft.com/office/drawing/2014/main" id="{3D445CB9-F4B6-6B77-3CB1-7EBEF33FAB9E}"/>
                </a:ext>
              </a:extLst>
            </p:cNvPr>
            <p:cNvCxnSpPr>
              <a:cxnSpLocks/>
              <a:stCxn id="8" idx="3"/>
              <a:endCxn id="53" idx="1"/>
            </p:cNvCxnSpPr>
            <p:nvPr/>
          </p:nvCxnSpPr>
          <p:spPr bwMode="auto">
            <a:xfrm flipV="1">
              <a:off x="7181779" y="1728846"/>
              <a:ext cx="1332957" cy="50725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Connector: Elbow 174">
              <a:extLst>
                <a:ext uri="{FF2B5EF4-FFF2-40B4-BE49-F238E27FC236}">
                  <a16:creationId xmlns:a16="http://schemas.microsoft.com/office/drawing/2014/main" id="{39B70B47-E7B3-7FB1-5F15-6AD875BC6016}"/>
                </a:ext>
              </a:extLst>
            </p:cNvPr>
            <p:cNvCxnSpPr>
              <a:cxnSpLocks/>
              <a:stCxn id="8" idx="3"/>
            </p:cNvCxnSpPr>
            <p:nvPr/>
          </p:nvCxnSpPr>
          <p:spPr bwMode="auto">
            <a:xfrm>
              <a:off x="7181779" y="2236105"/>
              <a:ext cx="1351126" cy="46813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1" name="Connector: Elbow 280">
              <a:extLst>
                <a:ext uri="{FF2B5EF4-FFF2-40B4-BE49-F238E27FC236}">
                  <a16:creationId xmlns:a16="http://schemas.microsoft.com/office/drawing/2014/main" id="{4373BAF2-D7C1-AF1E-6463-E8D6D4C34C66}"/>
                </a:ext>
              </a:extLst>
            </p:cNvPr>
            <p:cNvCxnSpPr>
              <a:cxnSpLocks/>
              <a:stCxn id="2" idx="2"/>
              <a:endCxn id="8" idx="1"/>
            </p:cNvCxnSpPr>
            <p:nvPr/>
          </p:nvCxnSpPr>
          <p:spPr bwMode="auto">
            <a:xfrm rot="16200000" flipH="1">
              <a:off x="4786081" y="1860251"/>
              <a:ext cx="513622" cy="238086"/>
            </a:xfrm>
            <a:prstGeom prst="bentConnector2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Connector: Elbow 5">
              <a:extLst>
                <a:ext uri="{FF2B5EF4-FFF2-40B4-BE49-F238E27FC236}">
                  <a16:creationId xmlns:a16="http://schemas.microsoft.com/office/drawing/2014/main" id="{08E398EE-7660-5112-2643-F35A6873937A}"/>
                </a:ext>
              </a:extLst>
            </p:cNvPr>
            <p:cNvCxnSpPr/>
            <p:nvPr/>
          </p:nvCxnSpPr>
          <p:spPr bwMode="auto">
            <a:xfrm>
              <a:off x="6752649" y="3231628"/>
              <a:ext cx="2043680" cy="1126762"/>
            </a:xfrm>
            <a:prstGeom prst="bentConnector3">
              <a:avLst>
                <a:gd name="adj1" fmla="val 25764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9DD2FE5-BA89-3762-10DE-78932546F7A9}"/>
                </a:ext>
              </a:extLst>
            </p:cNvPr>
            <p:cNvCxnSpPr/>
            <p:nvPr/>
          </p:nvCxnSpPr>
          <p:spPr bwMode="auto">
            <a:xfrm flipV="1">
              <a:off x="7181777" y="2228796"/>
              <a:ext cx="1332959" cy="730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F28B9CC5-4B6D-125A-8F91-680BA63FF8A2}"/>
                </a:ext>
              </a:extLst>
            </p:cNvPr>
            <p:cNvCxnSpPr/>
            <p:nvPr/>
          </p:nvCxnSpPr>
          <p:spPr bwMode="auto">
            <a:xfrm rot="5400000">
              <a:off x="5863050" y="1434251"/>
              <a:ext cx="1252022" cy="7688925"/>
            </a:xfrm>
            <a:prstGeom prst="bentConnector3">
              <a:avLst>
                <a:gd name="adj1" fmla="val 118258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2159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5CB4ACC-E0E0-1682-68B8-1E47369E7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662" y="91440"/>
            <a:ext cx="10358967" cy="755651"/>
          </a:xfrm>
        </p:spPr>
        <p:txBody>
          <a:bodyPr/>
          <a:lstStyle/>
          <a:p>
            <a:r>
              <a:rPr lang="en-US" sz="4400">
                <a:latin typeface="+mn-lt"/>
                <a:cs typeface="Calibri" panose="020F0502020204030204" pitchFamily="34" charset="0"/>
              </a:rPr>
              <a:t>Baseline Patient Characteristics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DF22AA-6134-1F62-1591-14E768514A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359236"/>
              </p:ext>
            </p:extLst>
          </p:nvPr>
        </p:nvGraphicFramePr>
        <p:xfrm>
          <a:off x="666749" y="1097280"/>
          <a:ext cx="10798665" cy="4953280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3637466">
                  <a:extLst>
                    <a:ext uri="{9D8B030D-6E8A-4147-A177-3AD203B41FA5}">
                      <a16:colId xmlns:a16="http://schemas.microsoft.com/office/drawing/2014/main" val="3209073841"/>
                    </a:ext>
                  </a:extLst>
                </a:gridCol>
                <a:gridCol w="1758891">
                  <a:extLst>
                    <a:ext uri="{9D8B030D-6E8A-4147-A177-3AD203B41FA5}">
                      <a16:colId xmlns:a16="http://schemas.microsoft.com/office/drawing/2014/main" val="452121593"/>
                    </a:ext>
                  </a:extLst>
                </a:gridCol>
                <a:gridCol w="3643417">
                  <a:extLst>
                    <a:ext uri="{9D8B030D-6E8A-4147-A177-3AD203B41FA5}">
                      <a16:colId xmlns:a16="http://schemas.microsoft.com/office/drawing/2014/main" val="72399120"/>
                    </a:ext>
                  </a:extLst>
                </a:gridCol>
                <a:gridCol w="1758891">
                  <a:extLst>
                    <a:ext uri="{9D8B030D-6E8A-4147-A177-3AD203B41FA5}">
                      <a16:colId xmlns:a16="http://schemas.microsoft.com/office/drawing/2014/main" val="833301521"/>
                    </a:ext>
                  </a:extLst>
                </a:gridCol>
              </a:tblGrid>
              <a:tr h="5486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</a:rPr>
                        <a:t>Demographics and Co-Morbidities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86360" marR="8636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1C2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86360" marR="86360" anchor="ctr">
                    <a:solidFill>
                      <a:srgbClr val="0073A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EB91A"/>
                          </a:solidFill>
                        </a:rPr>
                        <a:t>Vascular</a:t>
                      </a:r>
                      <a:r>
                        <a:rPr lang="en-US" sz="2400" b="1" dirty="0">
                          <a:solidFill>
                            <a:schemeClr val="tx2"/>
                          </a:solidFill>
                        </a:rPr>
                        <a:t> &amp; Other Co-Morbidities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86360" marR="86360" anchor="ctr">
                    <a:solidFill>
                      <a:srgbClr val="007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127410"/>
                  </a:ext>
                </a:extLst>
              </a:tr>
              <a:tr h="440464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Age (years)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75.5 ± 10.8 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Atrial Fibrillation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40.6%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394678"/>
                  </a:ext>
                </a:extLst>
              </a:tr>
              <a:tr h="440464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Female 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47.2%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Pulmonary Hypertension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25.6%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3655"/>
                  </a:ext>
                </a:extLst>
              </a:tr>
              <a:tr h="440464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BMI – kg/m</a:t>
                      </a:r>
                      <a:r>
                        <a:rPr lang="en-US" sz="1800" b="1" baseline="300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25.3 ± 6.1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Prior Permanent</a:t>
                      </a:r>
                      <a:r>
                        <a:rPr lang="en-US" sz="1800" b="1" baseline="0">
                          <a:solidFill>
                            <a:schemeClr val="tx1"/>
                          </a:solidFill>
                        </a:rPr>
                        <a:t> Pacemaker</a:t>
                      </a:r>
                      <a:endParaRPr 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</a:rPr>
                        <a:t>16.1%</a:t>
                      </a:r>
                      <a:endParaRPr lang="en-US" sz="1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770734"/>
                  </a:ext>
                </a:extLst>
              </a:tr>
              <a:tr h="440464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STS</a:t>
                      </a:r>
                      <a:r>
                        <a:rPr lang="en-US" sz="1800" b="1" baseline="0">
                          <a:solidFill>
                            <a:schemeClr val="tx1"/>
                          </a:solidFill>
                        </a:rPr>
                        <a:t> Score </a:t>
                      </a:r>
                      <a:endParaRPr 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4.1 ± 3.4 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Left</a:t>
                      </a:r>
                      <a:r>
                        <a:rPr lang="en-US" sz="1800" b="1" baseline="0">
                          <a:solidFill>
                            <a:schemeClr val="tx1"/>
                          </a:solidFill>
                        </a:rPr>
                        <a:t> Bundle Branch Block</a:t>
                      </a:r>
                      <a:endParaRPr 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5.6%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04158"/>
                  </a:ext>
                </a:extLst>
              </a:tr>
              <a:tr h="440464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NYHA Class III or IV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67.2%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Right</a:t>
                      </a:r>
                      <a:r>
                        <a:rPr lang="en-US" sz="1800" b="1" baseline="0">
                          <a:solidFill>
                            <a:schemeClr val="tx1"/>
                          </a:solidFill>
                        </a:rPr>
                        <a:t> Bundle Branch Block</a:t>
                      </a:r>
                      <a:endParaRPr 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10.6%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338839"/>
                  </a:ext>
                </a:extLst>
              </a:tr>
              <a:tr h="440464"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Hypertension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82.8%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Prior CABG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11.1%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218706"/>
                  </a:ext>
                </a:extLst>
              </a:tr>
              <a:tr h="440464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Diabetes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14.5% 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Prior PCI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20.6%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173423"/>
                  </a:ext>
                </a:extLst>
              </a:tr>
              <a:tr h="440464"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Renal Insufficiency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32.2%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Prior CVA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10.6%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1091"/>
                  </a:ext>
                </a:extLst>
              </a:tr>
              <a:tr h="440464"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Frailty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33.9%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Carotid Disease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10.0%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155669"/>
                  </a:ext>
                </a:extLst>
              </a:tr>
              <a:tr h="440464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Prior Endocarditis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11.7%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Peripheral Arterial Disease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17.8%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431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63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E828D1C-7ECD-5AB8-8BC2-9C17C1035C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556447"/>
              </p:ext>
            </p:extLst>
          </p:nvPr>
        </p:nvGraphicFramePr>
        <p:xfrm>
          <a:off x="690812" y="1097280"/>
          <a:ext cx="10798665" cy="4953280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3637466">
                  <a:extLst>
                    <a:ext uri="{9D8B030D-6E8A-4147-A177-3AD203B41FA5}">
                      <a16:colId xmlns:a16="http://schemas.microsoft.com/office/drawing/2014/main" val="3209073841"/>
                    </a:ext>
                  </a:extLst>
                </a:gridCol>
                <a:gridCol w="1758891">
                  <a:extLst>
                    <a:ext uri="{9D8B030D-6E8A-4147-A177-3AD203B41FA5}">
                      <a16:colId xmlns:a16="http://schemas.microsoft.com/office/drawing/2014/main" val="452121593"/>
                    </a:ext>
                  </a:extLst>
                </a:gridCol>
                <a:gridCol w="3643417">
                  <a:extLst>
                    <a:ext uri="{9D8B030D-6E8A-4147-A177-3AD203B41FA5}">
                      <a16:colId xmlns:a16="http://schemas.microsoft.com/office/drawing/2014/main" val="72399120"/>
                    </a:ext>
                  </a:extLst>
                </a:gridCol>
                <a:gridCol w="1758891">
                  <a:extLst>
                    <a:ext uri="{9D8B030D-6E8A-4147-A177-3AD203B41FA5}">
                      <a16:colId xmlns:a16="http://schemas.microsoft.com/office/drawing/2014/main" val="833301521"/>
                    </a:ext>
                  </a:extLst>
                </a:gridCol>
              </a:tblGrid>
              <a:tr h="5486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</a:rPr>
                        <a:t>Demographics and Co-Morbidities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86360" marR="8636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1C2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86360" marR="86360" anchor="ctr">
                    <a:solidFill>
                      <a:srgbClr val="0073A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EB91A"/>
                          </a:solidFill>
                        </a:rPr>
                        <a:t>Vascular</a:t>
                      </a:r>
                      <a:r>
                        <a:rPr lang="en-US" sz="2400" b="1" dirty="0">
                          <a:solidFill>
                            <a:schemeClr val="tx2"/>
                          </a:solidFill>
                        </a:rPr>
                        <a:t> &amp; Other Co-Morbidities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marL="86360" marR="86360" anchor="ctr">
                    <a:solidFill>
                      <a:srgbClr val="007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127410"/>
                  </a:ext>
                </a:extLst>
              </a:tr>
              <a:tr h="440464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Age (years)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75.5 ± 10.8 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Atrial Fibrillation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40.6%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394678"/>
                  </a:ext>
                </a:extLst>
              </a:tr>
              <a:tr h="440464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Female 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47.2%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Pulmonary Hypertension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25.6%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3655"/>
                  </a:ext>
                </a:extLst>
              </a:tr>
              <a:tr h="440464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BMI – kg/m</a:t>
                      </a:r>
                      <a:r>
                        <a:rPr lang="en-US" sz="1800" b="1" baseline="300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25.3 ± 6.1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Prior Permanent</a:t>
                      </a:r>
                      <a:r>
                        <a:rPr lang="en-US" sz="1800" b="1" baseline="0">
                          <a:solidFill>
                            <a:schemeClr val="tx1"/>
                          </a:solidFill>
                        </a:rPr>
                        <a:t> Pacemaker</a:t>
                      </a:r>
                      <a:endParaRPr 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</a:rPr>
                        <a:t>16.1%</a:t>
                      </a:r>
                      <a:endParaRPr lang="en-US" sz="1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770734"/>
                  </a:ext>
                </a:extLst>
              </a:tr>
              <a:tr h="440464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STS</a:t>
                      </a:r>
                      <a:r>
                        <a:rPr lang="en-US" sz="1800" b="1" baseline="0">
                          <a:solidFill>
                            <a:schemeClr val="tx1"/>
                          </a:solidFill>
                        </a:rPr>
                        <a:t> Score </a:t>
                      </a:r>
                      <a:endParaRPr 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4.1 ± 3.4 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Left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</a:rPr>
                        <a:t> Bundle Branch Block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5.6%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04158"/>
                  </a:ext>
                </a:extLst>
              </a:tr>
              <a:tr h="440464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NYHA Class III or IV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67.2%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Right</a:t>
                      </a:r>
                      <a:r>
                        <a:rPr lang="en-US" sz="1800" b="1" baseline="0">
                          <a:solidFill>
                            <a:schemeClr val="tx1"/>
                          </a:solidFill>
                        </a:rPr>
                        <a:t> Bundle Branch Block</a:t>
                      </a:r>
                      <a:endParaRPr 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10.6%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338839"/>
                  </a:ext>
                </a:extLst>
              </a:tr>
              <a:tr h="440464"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Hypertension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82.8%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Prior CABG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11.1%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218706"/>
                  </a:ext>
                </a:extLst>
              </a:tr>
              <a:tr h="440464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Diabetes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14.5% 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Prior PCI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20.6%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173423"/>
                  </a:ext>
                </a:extLst>
              </a:tr>
              <a:tr h="440464"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Renal Insufficiency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32.2%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Prior CVA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10.6%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1091"/>
                  </a:ext>
                </a:extLst>
              </a:tr>
              <a:tr h="440464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Frailty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33.9%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Carotid Disease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10.0%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155669"/>
                  </a:ext>
                </a:extLst>
              </a:tr>
              <a:tr h="440464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Prior Endocarditis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11.7%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Peripheral Arterial Disease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17.8%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431946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55CB4ACC-E0E0-1682-68B8-1E47369E7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662" y="91440"/>
            <a:ext cx="10358967" cy="755651"/>
          </a:xfrm>
        </p:spPr>
        <p:txBody>
          <a:bodyPr/>
          <a:lstStyle/>
          <a:p>
            <a:r>
              <a:rPr lang="en-US" sz="4400">
                <a:latin typeface="+mn-lt"/>
                <a:cs typeface="Calibri" panose="020F0502020204030204" pitchFamily="34" charset="0"/>
              </a:rPr>
              <a:t>Baseline Patient Characteristics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CF573A5-261F-5863-54B0-9D141D94D0F2}"/>
              </a:ext>
            </a:extLst>
          </p:cNvPr>
          <p:cNvSpPr/>
          <p:nvPr/>
        </p:nvSpPr>
        <p:spPr bwMode="auto">
          <a:xfrm>
            <a:off x="731413" y="1645920"/>
            <a:ext cx="5303520" cy="842491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62874A06-7C4F-66DB-743D-757CD6E56818}"/>
              </a:ext>
            </a:extLst>
          </p:cNvPr>
          <p:cNvSpPr/>
          <p:nvPr/>
        </p:nvSpPr>
        <p:spPr bwMode="auto">
          <a:xfrm>
            <a:off x="732208" y="2971138"/>
            <a:ext cx="5303520" cy="842491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AB1E17C9-31C0-4B9A-9DC4-C8F1D5629D58}"/>
              </a:ext>
            </a:extLst>
          </p:cNvPr>
          <p:cNvSpPr/>
          <p:nvPr/>
        </p:nvSpPr>
        <p:spPr bwMode="auto">
          <a:xfrm>
            <a:off x="690812" y="5212080"/>
            <a:ext cx="5386788" cy="394471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527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2286" y="91440"/>
            <a:ext cx="10358967" cy="755651"/>
          </a:xfrm>
        </p:spPr>
        <p:txBody>
          <a:bodyPr>
            <a:noAutofit/>
          </a:bodyPr>
          <a:lstStyle/>
          <a:p>
            <a:r>
              <a:rPr lang="en-US" sz="4400" dirty="0">
                <a:latin typeface="+mn-lt"/>
                <a:cs typeface="Calibri" panose="020F0502020204030204" pitchFamily="34" charset="0"/>
              </a:rPr>
              <a:t>ALIGN AR Patient Population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72B81B4-5FAB-4296-A2B4-D3C93DDC8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286" y="1150374"/>
            <a:ext cx="10540967" cy="4013385"/>
          </a:xfr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82880" tIns="274320" rIns="182880" bIns="2743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dirty="0"/>
              <a:t>77 patients (42.7%) 80+ years with average STS 4.3%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dirty="0"/>
              <a:t>36</a:t>
            </a:r>
            <a:r>
              <a:rPr lang="en-US" dirty="0">
                <a:solidFill>
                  <a:schemeClr val="tx1"/>
                </a:solidFill>
              </a:rPr>
              <a:t> patients (20.0%) 85+ years </a:t>
            </a:r>
            <a:r>
              <a:rPr lang="en-US" dirty="0"/>
              <a:t>with average STS 4.6%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dirty="0">
                <a:solidFill>
                  <a:schemeClr val="tx1"/>
                </a:solidFill>
              </a:rPr>
              <a:t>33.9% Classified as Frail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dirty="0">
                <a:solidFill>
                  <a:schemeClr val="tx1"/>
                </a:solidFill>
              </a:rPr>
              <a:t>116 patients (64.4%) with 1</a:t>
            </a:r>
            <a:r>
              <a:rPr lang="en-US" dirty="0"/>
              <a:t>+ Frailty measure (6MWT, Grip, Katz, BMI &lt;20)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dirty="0">
                <a:solidFill>
                  <a:schemeClr val="tx1"/>
                </a:solidFill>
              </a:rPr>
              <a:t>44 patients (24.4%) with 2+ Frailty measures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dirty="0">
                <a:solidFill>
                  <a:schemeClr val="tx1"/>
                </a:solidFill>
              </a:rPr>
              <a:t>89 if include Hgb below threshold (49.4%)</a:t>
            </a:r>
          </a:p>
        </p:txBody>
      </p:sp>
    </p:spTree>
    <p:extLst>
      <p:ext uri="{BB962C8B-B14F-4D97-AF65-F5344CB8AC3E}">
        <p14:creationId xmlns:p14="http://schemas.microsoft.com/office/powerpoint/2010/main" val="164046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458" y="1122364"/>
            <a:ext cx="103632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667"/>
              <a:t>Within the prior 24 months, I have had a relevant financial relationship(s) with the company(</a:t>
            </a:r>
            <a:r>
              <a:rPr lang="en-US" sz="2667" err="1"/>
              <a:t>ies</a:t>
            </a:r>
            <a:r>
              <a:rPr lang="en-US" sz="2667"/>
              <a:t>) listed below.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887257"/>
              </p:ext>
            </p:extLst>
          </p:nvPr>
        </p:nvGraphicFramePr>
        <p:xfrm>
          <a:off x="1023458" y="2588621"/>
          <a:ext cx="9933517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7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r>
                        <a:rPr lang="en-US" sz="1900" u="sng">
                          <a:solidFill>
                            <a:schemeClr val="tx1"/>
                          </a:solidFill>
                          <a:latin typeface="+mn-lt"/>
                        </a:rPr>
                        <a:t>Nature of Financial</a:t>
                      </a:r>
                      <a:r>
                        <a:rPr lang="en-US" sz="1900" u="sng" baseline="0">
                          <a:solidFill>
                            <a:schemeClr val="tx1"/>
                          </a:solidFill>
                          <a:latin typeface="+mn-lt"/>
                        </a:rPr>
                        <a:t> Relationship</a:t>
                      </a:r>
                      <a:endParaRPr lang="en-US" sz="1900" u="sng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u="sng">
                          <a:solidFill>
                            <a:schemeClr val="tx1"/>
                          </a:solidFill>
                          <a:latin typeface="+mn-lt"/>
                        </a:rPr>
                        <a:t>Company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>
                          <a:solidFill>
                            <a:schemeClr val="tx1"/>
                          </a:solidFill>
                          <a:latin typeface="+mn-lt"/>
                        </a:rPr>
                        <a:t>Grant/Research Support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tx2"/>
                          </a:solidFill>
                          <a:latin typeface="+mn-lt"/>
                        </a:rPr>
                        <a:t>Abbott Vascular, </a:t>
                      </a:r>
                      <a:r>
                        <a:rPr lang="en-US" sz="1900" dirty="0" err="1">
                          <a:solidFill>
                            <a:schemeClr val="tx2"/>
                          </a:solidFill>
                          <a:latin typeface="+mn-lt"/>
                        </a:rPr>
                        <a:t>Artivion</a:t>
                      </a:r>
                      <a:r>
                        <a:rPr lang="en-US" sz="1900" dirty="0">
                          <a:solidFill>
                            <a:schemeClr val="tx2"/>
                          </a:solidFill>
                          <a:latin typeface="+mn-lt"/>
                        </a:rPr>
                        <a:t>, </a:t>
                      </a:r>
                      <a:r>
                        <a:rPr lang="en-US" sz="1900" dirty="0" err="1">
                          <a:solidFill>
                            <a:schemeClr val="tx2"/>
                          </a:solidFill>
                          <a:latin typeface="+mn-lt"/>
                        </a:rPr>
                        <a:t>Atricure</a:t>
                      </a:r>
                      <a:r>
                        <a:rPr lang="en-US" sz="1900" dirty="0">
                          <a:solidFill>
                            <a:schemeClr val="tx2"/>
                          </a:solidFill>
                          <a:latin typeface="+mn-lt"/>
                        </a:rPr>
                        <a:t>, Boston Scientific, </a:t>
                      </a:r>
                      <a:r>
                        <a:rPr lang="en-US" sz="1900" dirty="0" err="1">
                          <a:solidFill>
                            <a:schemeClr val="tx2"/>
                          </a:solidFill>
                          <a:latin typeface="+mn-lt"/>
                        </a:rPr>
                        <a:t>Croivalve</a:t>
                      </a:r>
                      <a:r>
                        <a:rPr lang="en-US" sz="1900" dirty="0">
                          <a:solidFill>
                            <a:schemeClr val="tx2"/>
                          </a:solidFill>
                          <a:latin typeface="+mn-lt"/>
                        </a:rPr>
                        <a:t>, Edwards Lifesciences, </a:t>
                      </a:r>
                      <a:r>
                        <a:rPr lang="en-US" sz="1900" dirty="0" err="1">
                          <a:solidFill>
                            <a:schemeClr val="tx2"/>
                          </a:solidFill>
                          <a:latin typeface="+mn-lt"/>
                        </a:rPr>
                        <a:t>Jenavalve</a:t>
                      </a:r>
                      <a:r>
                        <a:rPr lang="en-US" sz="1900" dirty="0">
                          <a:solidFill>
                            <a:schemeClr val="tx2"/>
                          </a:solidFill>
                          <a:latin typeface="+mn-lt"/>
                        </a:rPr>
                        <a:t>, Medtronic, </a:t>
                      </a:r>
                      <a:r>
                        <a:rPr lang="en-US" sz="1900" dirty="0" err="1">
                          <a:solidFill>
                            <a:schemeClr val="tx2"/>
                          </a:solidFill>
                          <a:latin typeface="+mn-lt"/>
                        </a:rPr>
                        <a:t>Trisol</a:t>
                      </a:r>
                      <a:endParaRPr lang="en-US" sz="19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+mn-lt"/>
                        </a:rPr>
                        <a:t>Consultant</a:t>
                      </a:r>
                      <a:r>
                        <a:rPr lang="en-US" sz="19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Fees/Honoraria</a:t>
                      </a:r>
                      <a:endParaRPr lang="en-US" sz="1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2"/>
                          </a:solidFill>
                          <a:latin typeface="+mn-lt"/>
                        </a:rPr>
                        <a:t>Abbott Vascular, </a:t>
                      </a:r>
                      <a:r>
                        <a:rPr lang="en-US" sz="1900" dirty="0" err="1">
                          <a:solidFill>
                            <a:schemeClr val="tx2"/>
                          </a:solidFill>
                          <a:latin typeface="+mn-lt"/>
                        </a:rPr>
                        <a:t>Artivion</a:t>
                      </a:r>
                      <a:r>
                        <a:rPr lang="en-US" sz="1900" dirty="0">
                          <a:solidFill>
                            <a:schemeClr val="tx2"/>
                          </a:solidFill>
                          <a:latin typeface="+mn-lt"/>
                        </a:rPr>
                        <a:t>, </a:t>
                      </a:r>
                      <a:r>
                        <a:rPr lang="en-US" sz="1900" dirty="0" err="1">
                          <a:solidFill>
                            <a:schemeClr val="tx2"/>
                          </a:solidFill>
                          <a:latin typeface="+mn-lt"/>
                        </a:rPr>
                        <a:t>Atricure</a:t>
                      </a:r>
                      <a:r>
                        <a:rPr lang="en-US" sz="1900">
                          <a:solidFill>
                            <a:schemeClr val="tx2"/>
                          </a:solidFill>
                          <a:latin typeface="+mn-lt"/>
                        </a:rPr>
                        <a:t>, Boston </a:t>
                      </a:r>
                      <a:r>
                        <a:rPr lang="en-US" sz="1900" dirty="0">
                          <a:solidFill>
                            <a:schemeClr val="tx2"/>
                          </a:solidFill>
                          <a:latin typeface="+mn-lt"/>
                        </a:rPr>
                        <a:t>Scientific, </a:t>
                      </a:r>
                      <a:r>
                        <a:rPr lang="en-US" sz="1900" dirty="0" err="1">
                          <a:solidFill>
                            <a:schemeClr val="tx2"/>
                          </a:solidFill>
                          <a:latin typeface="+mn-lt"/>
                        </a:rPr>
                        <a:t>Croivalve</a:t>
                      </a:r>
                      <a:r>
                        <a:rPr lang="en-US" sz="1900" dirty="0">
                          <a:solidFill>
                            <a:schemeClr val="tx2"/>
                          </a:solidFill>
                          <a:latin typeface="+mn-lt"/>
                        </a:rPr>
                        <a:t>, Edwards Lifesciences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>
                          <a:solidFill>
                            <a:schemeClr val="tx1"/>
                          </a:solidFill>
                          <a:latin typeface="+mn-lt"/>
                        </a:rPr>
                        <a:t>Executive Role/Ownership Interest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err="1">
                          <a:solidFill>
                            <a:schemeClr val="tx2"/>
                          </a:solidFill>
                          <a:latin typeface="+mn-lt"/>
                        </a:rPr>
                        <a:t>Dasi</a:t>
                      </a:r>
                      <a:r>
                        <a:rPr lang="en-US" sz="1900" dirty="0">
                          <a:solidFill>
                            <a:schemeClr val="tx2"/>
                          </a:solidFill>
                          <a:latin typeface="+mn-lt"/>
                        </a:rPr>
                        <a:t> Simulations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14495" y="353081"/>
            <a:ext cx="10358967" cy="56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960" tIns="60960" rIns="60960" bIns="6096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eaLnBrk="1" hangingPunct="1">
              <a:defRPr/>
            </a:pPr>
            <a:r>
              <a:rPr lang="en-US" sz="3333" kern="0">
                <a:solidFill>
                  <a:srgbClr val="FFFFFF"/>
                </a:solidFill>
                <a:latin typeface="Arial"/>
              </a:rPr>
              <a:t>Disclosure of Relevant Financial Relationships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FFAE31-1D81-4333-A0C9-CB6557031261}"/>
              </a:ext>
            </a:extLst>
          </p:cNvPr>
          <p:cNvSpPr txBox="1"/>
          <p:nvPr/>
        </p:nvSpPr>
        <p:spPr>
          <a:xfrm>
            <a:off x="3559889" y="6317451"/>
            <a:ext cx="5072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FFFFFF"/>
                </a:solidFill>
                <a:ea typeface="ヒラギノ角ゴ Pro W3"/>
                <a:cs typeface="Arial" charset="0"/>
              </a:rPr>
              <a:t>All Relevant Financial Relationships have been mitigated</a:t>
            </a:r>
            <a:r>
              <a:rPr lang="en-US" sz="1400">
                <a:solidFill>
                  <a:srgbClr val="FFFFFF"/>
                </a:solidFill>
                <a:ea typeface="ヒラギノ角ゴ Pro W3"/>
                <a:cs typeface="Arial" charset="0"/>
              </a:rPr>
              <a:t>.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FFFFFF"/>
                </a:solidFill>
                <a:ea typeface="ヒラギノ角ゴ Pro W3"/>
                <a:cs typeface="Arial" charset="0"/>
              </a:rPr>
              <a:t>Faculty disclosure information can be found on the app</a:t>
            </a:r>
          </a:p>
        </p:txBody>
      </p:sp>
    </p:spTree>
    <p:extLst>
      <p:ext uri="{BB962C8B-B14F-4D97-AF65-F5344CB8AC3E}">
        <p14:creationId xmlns:p14="http://schemas.microsoft.com/office/powerpoint/2010/main" val="158777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16F9276-78A9-2540-B821-CAE89010DA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4717764"/>
              </p:ext>
            </p:extLst>
          </p:nvPr>
        </p:nvGraphicFramePr>
        <p:xfrm>
          <a:off x="701635" y="1097280"/>
          <a:ext cx="10788728" cy="4800600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3802584">
                  <a:extLst>
                    <a:ext uri="{9D8B030D-6E8A-4147-A177-3AD203B41FA5}">
                      <a16:colId xmlns:a16="http://schemas.microsoft.com/office/drawing/2014/main" val="3209073841"/>
                    </a:ext>
                  </a:extLst>
                </a:gridCol>
                <a:gridCol w="1591780">
                  <a:extLst>
                    <a:ext uri="{9D8B030D-6E8A-4147-A177-3AD203B41FA5}">
                      <a16:colId xmlns:a16="http://schemas.microsoft.com/office/drawing/2014/main" val="452121593"/>
                    </a:ext>
                  </a:extLst>
                </a:gridCol>
                <a:gridCol w="3802584">
                  <a:extLst>
                    <a:ext uri="{9D8B030D-6E8A-4147-A177-3AD203B41FA5}">
                      <a16:colId xmlns:a16="http://schemas.microsoft.com/office/drawing/2014/main" val="1568563429"/>
                    </a:ext>
                  </a:extLst>
                </a:gridCol>
                <a:gridCol w="1591780">
                  <a:extLst>
                    <a:ext uri="{9D8B030D-6E8A-4147-A177-3AD203B41FA5}">
                      <a16:colId xmlns:a16="http://schemas.microsoft.com/office/drawing/2014/main" val="12300969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endParaRPr lang="en-US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60" marR="86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1C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%(n) or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mean ± SD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1C2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endParaRPr lang="en-US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60" marR="86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1C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mean ± SD </a:t>
                      </a:r>
                    </a:p>
                  </a:txBody>
                  <a:tcPr marL="86360" marR="8636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1C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127410"/>
                  </a:ext>
                </a:extLst>
              </a:tr>
              <a:tr h="594360">
                <a:tc rowSpan="3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AR Severity</a:t>
                      </a:r>
                    </a:p>
                    <a:p>
                      <a:pPr marL="395288" indent="0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Severe</a:t>
                      </a:r>
                    </a:p>
                    <a:p>
                      <a:pPr marL="395288" indent="0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Moderate to Severe</a:t>
                      </a:r>
                    </a:p>
                    <a:p>
                      <a:pPr marL="395288" indent="0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Moderate</a:t>
                      </a:r>
                    </a:p>
                    <a:p>
                      <a:pPr marL="395288" indent="0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Not Evaluable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64.4% (116)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31.7% (57)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2.8% (5)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1.1% (2)</a:t>
                      </a:r>
                    </a:p>
                  </a:txBody>
                  <a:tcPr marL="93133" marR="93133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Regurgitant Volume (ml)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55.5 ± 17.2</a:t>
                      </a:r>
                    </a:p>
                  </a:txBody>
                  <a:tcPr marL="86360" marR="8636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394678"/>
                  </a:ext>
                </a:extLst>
              </a:tr>
              <a:tr h="594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LVESD (mm)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39.6 ± 10.2</a:t>
                      </a:r>
                    </a:p>
                  </a:txBody>
                  <a:tcPr marL="86360" marR="8636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844813"/>
                  </a:ext>
                </a:extLst>
              </a:tr>
              <a:tr h="594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LVESV (ml)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70.6 ± 38.9</a:t>
                      </a:r>
                    </a:p>
                  </a:txBody>
                  <a:tcPr marL="86360" marR="8636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96828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Vena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Contracta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Width 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0.7 +/- 0.1</a:t>
                      </a:r>
                    </a:p>
                  </a:txBody>
                  <a:tcPr marL="86360" marR="8636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LVEF (% ± SD)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53.8 ± 11.4</a:t>
                      </a:r>
                    </a:p>
                  </a:txBody>
                  <a:tcPr marL="93133" marR="93133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218706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Prominent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Holodiastolic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Flow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46.7% (84)</a:t>
                      </a:r>
                    </a:p>
                  </a:txBody>
                  <a:tcPr marL="86360" marR="8636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LV Mass Index (g/m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172.7 ± 61.8</a:t>
                      </a:r>
                    </a:p>
                  </a:txBody>
                  <a:tcPr marL="93133" marR="93133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173423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Mean Gradient (mmHg)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8.7 ± 6.6</a:t>
                      </a:r>
                    </a:p>
                  </a:txBody>
                  <a:tcPr marL="93133" marR="93133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CT – Annulus Perimeter (mm)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78.7 ± 8.9</a:t>
                      </a:r>
                    </a:p>
                  </a:txBody>
                  <a:tcPr marL="86360" marR="8636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1091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Regurgitant Fraction (%)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55.3 ± 12.9</a:t>
                      </a:r>
                    </a:p>
                  </a:txBody>
                  <a:tcPr marL="86360" marR="8636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CT – Annulus Area (mm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480.1 ± 101.4</a:t>
                      </a:r>
                    </a:p>
                  </a:txBody>
                  <a:tcPr marL="86360" marR="8636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429237"/>
                  </a:ext>
                </a:extLst>
              </a:tr>
            </a:tbl>
          </a:graphicData>
        </a:graphic>
      </p:graphicFrame>
      <p:sp>
        <p:nvSpPr>
          <p:cNvPr id="18" name="Title 1">
            <a:extLst>
              <a:ext uri="{FF2B5EF4-FFF2-40B4-BE49-F238E27FC236}">
                <a16:creationId xmlns:a16="http://schemas.microsoft.com/office/drawing/2014/main" id="{13575DE9-DB08-7842-9384-240E0E577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6" y="91440"/>
            <a:ext cx="10358967" cy="755651"/>
          </a:xfrm>
        </p:spPr>
        <p:txBody>
          <a:bodyPr/>
          <a:lstStyle/>
          <a:p>
            <a:r>
              <a:rPr lang="en-US" sz="4400">
                <a:latin typeface="+mn-lt"/>
                <a:cs typeface="Calibri" panose="020F0502020204030204" pitchFamily="34" charset="0"/>
              </a:rPr>
              <a:t>Baseline Imaging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74520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2A63203-7E07-1B24-506B-E9AC81D18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662" y="81608"/>
            <a:ext cx="10358967" cy="755651"/>
          </a:xfrm>
        </p:spPr>
        <p:txBody>
          <a:bodyPr/>
          <a:lstStyle/>
          <a:p>
            <a:r>
              <a:rPr lang="en-US" sz="4400">
                <a:latin typeface="+mn-lt"/>
                <a:cs typeface="Calibri" panose="020F0502020204030204" pitchFamily="34" charset="0"/>
              </a:rPr>
              <a:t>Procedural Details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36A25AB-8600-BC6E-5D4D-FEDA34DCCF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201248"/>
              </p:ext>
            </p:extLst>
          </p:nvPr>
        </p:nvGraphicFramePr>
        <p:xfrm>
          <a:off x="704088" y="1097280"/>
          <a:ext cx="10792551" cy="3858692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7653845">
                  <a:extLst>
                    <a:ext uri="{9D8B030D-6E8A-4147-A177-3AD203B41FA5}">
                      <a16:colId xmlns:a16="http://schemas.microsoft.com/office/drawing/2014/main" val="3209073841"/>
                    </a:ext>
                  </a:extLst>
                </a:gridCol>
                <a:gridCol w="3138706">
                  <a:extLst>
                    <a:ext uri="{9D8B030D-6E8A-4147-A177-3AD203B41FA5}">
                      <a16:colId xmlns:a16="http://schemas.microsoft.com/office/drawing/2014/main" val="45212159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FEB91A"/>
                          </a:solidFill>
                        </a:rPr>
                        <a:t>Variable</a:t>
                      </a:r>
                    </a:p>
                  </a:txBody>
                  <a:tcPr marL="283464" marR="86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1C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EB91A"/>
                          </a:solidFill>
                        </a:rPr>
                        <a:t>% (n)</a:t>
                      </a:r>
                    </a:p>
                  </a:txBody>
                  <a:tcPr marL="283464" marR="863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1C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127410"/>
                  </a:ext>
                </a:extLst>
              </a:tr>
              <a:tr h="488521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General Anesthesia</a:t>
                      </a:r>
                    </a:p>
                  </a:txBody>
                  <a:tcPr marL="283464" marR="93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91.1%, (164)</a:t>
                      </a:r>
                    </a:p>
                  </a:txBody>
                  <a:tcPr marL="93133" marR="931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173423"/>
                  </a:ext>
                </a:extLst>
              </a:tr>
              <a:tr h="488521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Procedure Time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283464" marR="93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71.8± 24.9 min</a:t>
                      </a:r>
                    </a:p>
                  </a:txBody>
                  <a:tcPr marL="93133" marR="931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464900"/>
                  </a:ext>
                </a:extLst>
              </a:tr>
              <a:tr h="48852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Contrast Volume</a:t>
                      </a:r>
                    </a:p>
                  </a:txBody>
                  <a:tcPr marL="283464" marR="93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110.0 ± 54.9 cc</a:t>
                      </a:r>
                    </a:p>
                  </a:txBody>
                  <a:tcPr marL="93133" marR="931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366095"/>
                  </a:ext>
                </a:extLst>
              </a:tr>
              <a:tr h="48852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Post-BAV Dilatation</a:t>
                      </a:r>
                    </a:p>
                  </a:txBody>
                  <a:tcPr marL="283464" marR="93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trike="noStrike" dirty="0">
                          <a:solidFill>
                            <a:schemeClr val="tx1"/>
                          </a:solidFill>
                        </a:rPr>
                        <a:t>3.9% (7)</a:t>
                      </a:r>
                    </a:p>
                  </a:txBody>
                  <a:tcPr marL="93133" marR="931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512697"/>
                  </a:ext>
                </a:extLst>
              </a:tr>
              <a:tr h="1355968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Trilogy Valve Implanted</a:t>
                      </a:r>
                    </a:p>
                    <a:p>
                      <a:pPr marL="796925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Large</a:t>
                      </a:r>
                    </a:p>
                    <a:p>
                      <a:pPr marL="796925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Medium</a:t>
                      </a:r>
                    </a:p>
                    <a:p>
                      <a:pPr marL="796925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Small</a:t>
                      </a:r>
                    </a:p>
                  </a:txBody>
                  <a:tcPr marL="283464" marR="93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  <a:p>
                      <a:pPr marL="738188" indent="0" algn="l"/>
                      <a:r>
                        <a:rPr lang="en-US" sz="1800" b="1" strike="noStrike" dirty="0">
                          <a:solidFill>
                            <a:schemeClr val="tx1"/>
                          </a:solidFill>
                        </a:rPr>
                        <a:t>57.2% (103)</a:t>
                      </a:r>
                    </a:p>
                    <a:p>
                      <a:pPr marL="738188" indent="0" algn="l"/>
                      <a:r>
                        <a:rPr lang="en-US" sz="1800" b="1" strike="noStrike" dirty="0">
                          <a:solidFill>
                            <a:schemeClr val="tx1"/>
                          </a:solidFill>
                        </a:rPr>
                        <a:t>20.0%  (36)</a:t>
                      </a:r>
                    </a:p>
                    <a:p>
                      <a:pPr marL="738188" indent="0" algn="l"/>
                      <a:r>
                        <a:rPr lang="en-US" sz="1800" b="1" strike="noStrike" dirty="0">
                          <a:solidFill>
                            <a:schemeClr val="tx1"/>
                          </a:solidFill>
                        </a:rPr>
                        <a:t>22.8%  (41)</a:t>
                      </a:r>
                    </a:p>
                  </a:txBody>
                  <a:tcPr marL="283464" marR="93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579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17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DD66423-B6B0-D2EC-DF6D-D0F78C7CC2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833380"/>
              </p:ext>
            </p:extLst>
          </p:nvPr>
        </p:nvGraphicFramePr>
        <p:xfrm>
          <a:off x="704088" y="1097280"/>
          <a:ext cx="10793894" cy="4602311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7654800">
                  <a:extLst>
                    <a:ext uri="{9D8B030D-6E8A-4147-A177-3AD203B41FA5}">
                      <a16:colId xmlns:a16="http://schemas.microsoft.com/office/drawing/2014/main" val="3209073841"/>
                    </a:ext>
                  </a:extLst>
                </a:gridCol>
                <a:gridCol w="3139094">
                  <a:extLst>
                    <a:ext uri="{9D8B030D-6E8A-4147-A177-3AD203B41FA5}">
                      <a16:colId xmlns:a16="http://schemas.microsoft.com/office/drawing/2014/main" val="452121593"/>
                    </a:ext>
                  </a:extLst>
                </a:gridCol>
              </a:tblGrid>
              <a:tr h="545669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FEB91A"/>
                          </a:solidFill>
                        </a:rPr>
                        <a:t>Outcome</a:t>
                      </a:r>
                    </a:p>
                  </a:txBody>
                  <a:tcPr marL="283464" marR="86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1C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EB91A"/>
                          </a:solidFill>
                        </a:rPr>
                        <a:t>% (n)</a:t>
                      </a:r>
                    </a:p>
                  </a:txBody>
                  <a:tcPr marL="283464" marR="863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1C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127410"/>
                  </a:ext>
                </a:extLst>
              </a:tr>
              <a:tr h="405664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In-procedural Death</a:t>
                      </a:r>
                    </a:p>
                  </a:txBody>
                  <a:tcPr marL="283464" marR="93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283464" marR="93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173423"/>
                  </a:ext>
                </a:extLst>
              </a:tr>
              <a:tr h="405664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Annular Rupture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283464" marR="93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283464" marR="93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464900"/>
                  </a:ext>
                </a:extLst>
              </a:tr>
              <a:tr h="405664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Ventricular Perforation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283464" marR="93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283464" marR="93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366095"/>
                  </a:ext>
                </a:extLst>
              </a:tr>
              <a:tr h="405664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Coronary Obstruction</a:t>
                      </a:r>
                    </a:p>
                  </a:txBody>
                  <a:tcPr marL="283464" marR="93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283464" marR="93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512697"/>
                  </a:ext>
                </a:extLst>
              </a:tr>
              <a:tr h="405664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Valve Embolization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283464" marR="93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2.2% (4)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283464" marR="93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579241"/>
                  </a:ext>
                </a:extLst>
              </a:tr>
              <a:tr h="405664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Aortic Dissection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283464" marR="93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0.6% (1)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283464" marR="93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323688"/>
                  </a:ext>
                </a:extLst>
              </a:tr>
              <a:tr h="405664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Femoral Access Site Intervention</a:t>
                      </a:r>
                    </a:p>
                  </a:txBody>
                  <a:tcPr marL="283464" marR="93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2.2% (4)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283464" marR="93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1091"/>
                  </a:ext>
                </a:extLst>
              </a:tr>
              <a:tr h="1216994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Success</a:t>
                      </a:r>
                    </a:p>
                    <a:p>
                      <a:pPr lvl="1"/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Technical Success</a:t>
                      </a:r>
                    </a:p>
                    <a:p>
                      <a:pPr lvl="1"/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Device Success</a:t>
                      </a:r>
                    </a:p>
                    <a:p>
                      <a:pPr lvl="1"/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Procedure Success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283464" marR="93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95.0% (171)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96.7% (174)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92.8% (167)</a:t>
                      </a:r>
                    </a:p>
                  </a:txBody>
                  <a:tcPr marL="283464" marR="93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457024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06843CEA-CA65-414A-47D4-BE8DB2590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6" y="91440"/>
            <a:ext cx="10358967" cy="755651"/>
          </a:xfrm>
        </p:spPr>
        <p:txBody>
          <a:bodyPr/>
          <a:lstStyle/>
          <a:p>
            <a:r>
              <a:rPr lang="en-US" sz="4400">
                <a:latin typeface="+mn-lt"/>
                <a:cs typeface="Calibri" panose="020F0502020204030204" pitchFamily="34" charset="0"/>
              </a:rPr>
              <a:t>Procedural Outcomes</a:t>
            </a:r>
          </a:p>
        </p:txBody>
      </p:sp>
    </p:spTree>
    <p:extLst>
      <p:ext uri="{BB962C8B-B14F-4D97-AF65-F5344CB8AC3E}">
        <p14:creationId xmlns:p14="http://schemas.microsoft.com/office/powerpoint/2010/main" val="199124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4B9852-7A8E-14AF-222F-0DDA3A5A2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86" y="92075"/>
            <a:ext cx="10358967" cy="755651"/>
          </a:xfrm>
        </p:spPr>
        <p:txBody>
          <a:bodyPr/>
          <a:lstStyle/>
          <a:p>
            <a:r>
              <a:rPr lang="en-US" sz="4400">
                <a:latin typeface="+mn-lt"/>
                <a:cs typeface="Calibri" panose="020F0502020204030204" pitchFamily="34" charset="0"/>
              </a:rPr>
              <a:t>Primary Safety Endpoint at 30 Days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BAD4F37-3F1F-5326-510D-D54ABBD57F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6435490"/>
              </p:ext>
            </p:extLst>
          </p:nvPr>
        </p:nvGraphicFramePr>
        <p:xfrm>
          <a:off x="704088" y="960120"/>
          <a:ext cx="10798665" cy="5138838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7658183">
                  <a:extLst>
                    <a:ext uri="{9D8B030D-6E8A-4147-A177-3AD203B41FA5}">
                      <a16:colId xmlns:a16="http://schemas.microsoft.com/office/drawing/2014/main" val="3209073841"/>
                    </a:ext>
                  </a:extLst>
                </a:gridCol>
                <a:gridCol w="3140482">
                  <a:extLst>
                    <a:ext uri="{9D8B030D-6E8A-4147-A177-3AD203B41FA5}">
                      <a16:colId xmlns:a16="http://schemas.microsoft.com/office/drawing/2014/main" val="45212159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FEB91A"/>
                          </a:solidFill>
                        </a:rPr>
                        <a:t>Variable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1C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EB91A"/>
                          </a:solidFill>
                        </a:rPr>
                        <a:t>% (n)</a:t>
                      </a:r>
                    </a:p>
                  </a:txBody>
                  <a:tcPr marL="86360" marR="863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1C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127410"/>
                  </a:ext>
                </a:extLst>
              </a:tr>
              <a:tr h="37471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All Cause Mortality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2.2% (4)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19516"/>
                  </a:ext>
                </a:extLst>
              </a:tr>
              <a:tr h="37471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Cardiovascular Mortality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2.2% (4)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606606"/>
                  </a:ext>
                </a:extLst>
              </a:tr>
              <a:tr h="936775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Any Stroke</a:t>
                      </a:r>
                    </a:p>
                    <a:p>
                      <a:pPr marL="342900" indent="0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Disabling Stroke</a:t>
                      </a:r>
                      <a:br>
                        <a:rPr lang="en-US" sz="18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Nondisabling Stroke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2.2% (4)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1.1% (2)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1.1% (2)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819710"/>
                  </a:ext>
                </a:extLst>
              </a:tr>
              <a:tr h="37471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Major/Life Threatening Bleeding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4.4% (8)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311682"/>
                  </a:ext>
                </a:extLst>
              </a:tr>
              <a:tr h="37471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Major Vascular Complication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3.9% (7)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44440"/>
                  </a:ext>
                </a:extLst>
              </a:tr>
              <a:tr h="37471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Acute Kidney Injury Stage 2 or 3 or Dialysis  (7 Days)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1.1% (2)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463744"/>
                  </a:ext>
                </a:extLst>
              </a:tr>
              <a:tr h="37471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Surgery/Intervention Related to the Device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2.8% (5)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156777"/>
                  </a:ext>
                </a:extLst>
              </a:tr>
              <a:tr h="655743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New Pacemaker Implantation </a:t>
                      </a:r>
                    </a:p>
                    <a:p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     Pre-existing PPM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24.0% (36)</a:t>
                      </a:r>
                    </a:p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16.7% (30)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70088"/>
                  </a:ext>
                </a:extLst>
              </a:tr>
              <a:tr h="37471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≥ Moderate Paravalvular Regurgitation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0.6% (1)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065149"/>
                  </a:ext>
                </a:extLst>
              </a:tr>
              <a:tr h="37471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26.7% (48)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847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500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Chart 123">
            <a:extLst>
              <a:ext uri="{FF2B5EF4-FFF2-40B4-BE49-F238E27FC236}">
                <a16:creationId xmlns:a16="http://schemas.microsoft.com/office/drawing/2014/main" id="{412AEE1F-4407-E052-22B1-9376BBD043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1456297"/>
              </p:ext>
            </p:extLst>
          </p:nvPr>
        </p:nvGraphicFramePr>
        <p:xfrm>
          <a:off x="304800" y="1505543"/>
          <a:ext cx="10087372" cy="331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5" name="Group 124">
            <a:extLst>
              <a:ext uri="{FF2B5EF4-FFF2-40B4-BE49-F238E27FC236}">
                <a16:creationId xmlns:a16="http://schemas.microsoft.com/office/drawing/2014/main" id="{5DF63CE9-D897-6044-891F-37F6228DE75C}"/>
              </a:ext>
            </a:extLst>
          </p:cNvPr>
          <p:cNvGrpSpPr/>
          <p:nvPr/>
        </p:nvGrpSpPr>
        <p:grpSpPr>
          <a:xfrm>
            <a:off x="7804932" y="1521347"/>
            <a:ext cx="2357006" cy="2825919"/>
            <a:chOff x="8092254" y="1112101"/>
            <a:chExt cx="2568184" cy="2825919"/>
          </a:xfrm>
        </p:grpSpPr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C349D20B-8E9B-780E-A6B4-B7406A5C9C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51132" y="1647632"/>
              <a:ext cx="0" cy="2290388"/>
            </a:xfrm>
            <a:prstGeom prst="line">
              <a:avLst/>
            </a:prstGeom>
            <a:ln w="381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03BF921-F0E3-8100-A4F1-C957B2460644}"/>
                </a:ext>
              </a:extLst>
            </p:cNvPr>
            <p:cNvSpPr txBox="1"/>
            <p:nvPr/>
          </p:nvSpPr>
          <p:spPr>
            <a:xfrm>
              <a:off x="8092254" y="1112101"/>
              <a:ext cx="2568184" cy="53553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alibri" panose="020F0502020204030204" pitchFamily="34" charset="0"/>
                </a:rPr>
                <a:t>40.5% prespecified non-inferiority margin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248004" y="6307777"/>
            <a:ext cx="7695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>
                <a:ea typeface="Calibri" panose="020F0502020204030204" pitchFamily="34" charset="0"/>
              </a:rPr>
              <a:t>*</a:t>
            </a:r>
            <a:r>
              <a:rPr lang="en-US" sz="1200">
                <a:ea typeface="Calibri" panose="020F0502020204030204" pitchFamily="34" charset="0"/>
              </a:rPr>
              <a:t>Composite of 30 day all-cause mortality, all stroke, life-threatening/major bleeding, major vascular complications, AKI ≥ 2 or dialysis, valve intervention, new permanent pacemaker, ≥ moderate PVR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A53CFFD-8142-7831-E1D6-F74B8AA3B259}"/>
              </a:ext>
            </a:extLst>
          </p:cNvPr>
          <p:cNvGrpSpPr/>
          <p:nvPr/>
        </p:nvGrpSpPr>
        <p:grpSpPr>
          <a:xfrm>
            <a:off x="6419850" y="2894448"/>
            <a:ext cx="2309324" cy="1069103"/>
            <a:chOff x="7064375" y="2245108"/>
            <a:chExt cx="2309324" cy="1069103"/>
          </a:xfrm>
        </p:grpSpPr>
        <p:sp>
          <p:nvSpPr>
            <p:cNvPr id="31" name="TextBox 30"/>
            <p:cNvSpPr txBox="1"/>
            <p:nvPr/>
          </p:nvSpPr>
          <p:spPr>
            <a:xfrm>
              <a:off x="8315396" y="2852546"/>
              <a:ext cx="1058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34.1%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8352573" y="2864394"/>
              <a:ext cx="0" cy="41887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cxnSpLocks/>
            </p:cNvCxnSpPr>
            <p:nvPr/>
          </p:nvCxnSpPr>
          <p:spPr>
            <a:xfrm flipH="1" flipV="1">
              <a:off x="7064375" y="3078596"/>
              <a:ext cx="1288198" cy="4762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CC969CE-0677-16E2-64E9-4DA1BAD6E2E5}"/>
                </a:ext>
              </a:extLst>
            </p:cNvPr>
            <p:cNvSpPr txBox="1"/>
            <p:nvPr/>
          </p:nvSpPr>
          <p:spPr>
            <a:xfrm>
              <a:off x="7721599" y="2245108"/>
              <a:ext cx="1589555" cy="584775"/>
            </a:xfrm>
            <a:prstGeom prst="rect">
              <a:avLst/>
            </a:prstGeom>
            <a:solidFill>
              <a:schemeClr val="bg2">
                <a:lumMod val="95000"/>
                <a:lumOff val="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Upper 1-sided 97.5% CI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0458297C-37EE-2B8F-44CA-BFAEC44068A9}"/>
              </a:ext>
            </a:extLst>
          </p:cNvPr>
          <p:cNvSpPr txBox="1"/>
          <p:nvPr/>
        </p:nvSpPr>
        <p:spPr>
          <a:xfrm>
            <a:off x="4151767" y="4976931"/>
            <a:ext cx="3888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000" i="1" baseline="-2500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lang="en-US" sz="2000" i="1" baseline="-250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-inferiority </a:t>
            </a:r>
            <a:r>
              <a:rPr lang="en-US" sz="2000" i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0.0001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60FC716-CEAF-3058-BB5B-479360A4988C}"/>
              </a:ext>
            </a:extLst>
          </p:cNvPr>
          <p:cNvGrpSpPr/>
          <p:nvPr/>
        </p:nvGrpSpPr>
        <p:grpSpPr>
          <a:xfrm>
            <a:off x="5781097" y="2728035"/>
            <a:ext cx="1058304" cy="1140183"/>
            <a:chOff x="5910113" y="1819995"/>
            <a:chExt cx="1058304" cy="1140183"/>
          </a:xfrm>
        </p:grpSpPr>
        <p:sp>
          <p:nvSpPr>
            <p:cNvPr id="28" name="TextBox 27"/>
            <p:cNvSpPr txBox="1"/>
            <p:nvPr/>
          </p:nvSpPr>
          <p:spPr>
            <a:xfrm>
              <a:off x="5910113" y="1819995"/>
              <a:ext cx="10583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Rate 26.7%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D94830B-56B8-7546-D26B-1259ADFE680A}"/>
                </a:ext>
              </a:extLst>
            </p:cNvPr>
            <p:cNvSpPr/>
            <p:nvPr/>
          </p:nvSpPr>
          <p:spPr bwMode="auto">
            <a:xfrm rot="2729914">
              <a:off x="6302105" y="2684939"/>
              <a:ext cx="274320" cy="27615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1DB8CE4-3B34-67CA-52CB-15A9F4D9E4EB}"/>
              </a:ext>
            </a:extLst>
          </p:cNvPr>
          <p:cNvSpPr txBox="1"/>
          <p:nvPr/>
        </p:nvSpPr>
        <p:spPr>
          <a:xfrm>
            <a:off x="1714624" y="5474267"/>
            <a:ext cx="8762751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Non-inferiority criteria met for primary safety endpoint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498BA09-74D3-65D9-F472-2F61A1B8D593}"/>
              </a:ext>
            </a:extLst>
          </p:cNvPr>
          <p:cNvSpPr txBox="1"/>
          <p:nvPr/>
        </p:nvSpPr>
        <p:spPr>
          <a:xfrm>
            <a:off x="917131" y="1311134"/>
            <a:ext cx="3396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Enrolled Population</a:t>
            </a:r>
            <a:endParaRPr lang="en-US" sz="2400" b="1" baseline="30000">
              <a:solidFill>
                <a:schemeClr val="tx2"/>
              </a:solidFill>
            </a:endParaRPr>
          </a:p>
          <a:p>
            <a:pPr algn="ctr"/>
            <a:r>
              <a:rPr lang="en-US" sz="2400" b="1" baseline="30000">
                <a:solidFill>
                  <a:schemeClr val="tx2"/>
                </a:solidFill>
              </a:rPr>
              <a:t>N=180</a:t>
            </a:r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E36B8F-E7E2-D553-0298-7476144E22BA}"/>
              </a:ext>
            </a:extLst>
          </p:cNvPr>
          <p:cNvSpPr txBox="1">
            <a:spLocks/>
          </p:cNvSpPr>
          <p:nvPr/>
        </p:nvSpPr>
        <p:spPr>
          <a:xfrm>
            <a:off x="916516" y="88558"/>
            <a:ext cx="10358967" cy="75565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33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400" kern="0" dirty="0">
                <a:latin typeface="+mn-lt"/>
                <a:cs typeface="Calibri" panose="020F0502020204030204" pitchFamily="34" charset="0"/>
              </a:rPr>
              <a:t>Primary Safety Endpoint at 30 Days*</a:t>
            </a:r>
          </a:p>
        </p:txBody>
      </p:sp>
    </p:spTree>
    <p:extLst>
      <p:ext uri="{BB962C8B-B14F-4D97-AF65-F5344CB8AC3E}">
        <p14:creationId xmlns:p14="http://schemas.microsoft.com/office/powerpoint/2010/main" val="333948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F375894C-B31D-7DCB-82CD-3A5000A40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3339785"/>
              </p:ext>
            </p:extLst>
          </p:nvPr>
        </p:nvGraphicFramePr>
        <p:xfrm>
          <a:off x="33205" y="1505543"/>
          <a:ext cx="10358967" cy="331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4AB67FD-6931-9293-2E67-D73B48FDCE57}"/>
              </a:ext>
            </a:extLst>
          </p:cNvPr>
          <p:cNvSpPr txBox="1"/>
          <p:nvPr/>
        </p:nvSpPr>
        <p:spPr>
          <a:xfrm>
            <a:off x="917131" y="1311134"/>
            <a:ext cx="3396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Enrolled Population</a:t>
            </a:r>
            <a:endParaRPr lang="en-US" sz="2400" b="1" baseline="30000">
              <a:solidFill>
                <a:schemeClr val="tx2"/>
              </a:solidFill>
            </a:endParaRPr>
          </a:p>
          <a:p>
            <a:pPr algn="ctr"/>
            <a:r>
              <a:rPr lang="en-US" sz="2400" b="1" baseline="30000">
                <a:solidFill>
                  <a:schemeClr val="tx2"/>
                </a:solidFill>
              </a:rPr>
              <a:t>N=180</a:t>
            </a: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47FE7A-CB7E-D1FF-AE69-552EED399E7C}"/>
              </a:ext>
            </a:extLst>
          </p:cNvPr>
          <p:cNvSpPr txBox="1"/>
          <p:nvPr/>
        </p:nvSpPr>
        <p:spPr>
          <a:xfrm>
            <a:off x="1714624" y="5474267"/>
            <a:ext cx="8762751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Non-inferiority criteria met for primary efficacy endpoint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D5A839-9CCD-56D9-933F-01733A5AD6D5}"/>
              </a:ext>
            </a:extLst>
          </p:cNvPr>
          <p:cNvSpPr txBox="1"/>
          <p:nvPr/>
        </p:nvSpPr>
        <p:spPr>
          <a:xfrm>
            <a:off x="2248004" y="6409378"/>
            <a:ext cx="7695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ea typeface="Calibri" panose="020F0502020204030204" pitchFamily="34" charset="0"/>
              </a:rPr>
              <a:t>*</a:t>
            </a:r>
            <a:r>
              <a:rPr lang="en-US" dirty="0">
                <a:ea typeface="Calibri" panose="020F0502020204030204" pitchFamily="34" charset="0"/>
              </a:rPr>
              <a:t>All-cause mortality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0530C9D-E5A2-5E66-09EF-025166166FC8}"/>
              </a:ext>
            </a:extLst>
          </p:cNvPr>
          <p:cNvGrpSpPr/>
          <p:nvPr/>
        </p:nvGrpSpPr>
        <p:grpSpPr>
          <a:xfrm>
            <a:off x="6470613" y="1519397"/>
            <a:ext cx="2170337" cy="2825919"/>
            <a:chOff x="8268737" y="1112101"/>
            <a:chExt cx="2364790" cy="2825919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B8B3EB6-0435-B798-C887-4AACA004B2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51132" y="1647632"/>
              <a:ext cx="0" cy="2290388"/>
            </a:xfrm>
            <a:prstGeom prst="line">
              <a:avLst/>
            </a:prstGeom>
            <a:ln w="381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ECD174C-4945-8CA3-EFDC-82333B5037D9}"/>
                </a:ext>
              </a:extLst>
            </p:cNvPr>
            <p:cNvSpPr txBox="1"/>
            <p:nvPr/>
          </p:nvSpPr>
          <p:spPr>
            <a:xfrm>
              <a:off x="8268737" y="1112101"/>
              <a:ext cx="2364790" cy="53553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alibri" panose="020F0502020204030204" pitchFamily="34" charset="0"/>
                </a:rPr>
                <a:t>25% prespecified non-inferiority margin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4EBC70-62B4-448B-BCE2-A95C21CAB914}"/>
              </a:ext>
            </a:extLst>
          </p:cNvPr>
          <p:cNvGrpSpPr/>
          <p:nvPr/>
        </p:nvGrpSpPr>
        <p:grpSpPr>
          <a:xfrm>
            <a:off x="2307647" y="2724912"/>
            <a:ext cx="1058304" cy="1140183"/>
            <a:chOff x="5910113" y="1819995"/>
            <a:chExt cx="1058304" cy="114018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E098197-CFCF-4561-5CF8-B3C5688FB4D5}"/>
                </a:ext>
              </a:extLst>
            </p:cNvPr>
            <p:cNvSpPr txBox="1"/>
            <p:nvPr/>
          </p:nvSpPr>
          <p:spPr>
            <a:xfrm>
              <a:off x="5910113" y="1819995"/>
              <a:ext cx="10583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Rate 7.8%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245888-594C-563A-3F73-B53B3E5A8631}"/>
                </a:ext>
              </a:extLst>
            </p:cNvPr>
            <p:cNvSpPr/>
            <p:nvPr/>
          </p:nvSpPr>
          <p:spPr bwMode="auto">
            <a:xfrm rot="2729914">
              <a:off x="6302105" y="2684939"/>
              <a:ext cx="274320" cy="27615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810A50A-C2D9-0981-76A6-CCABB44F6675}"/>
              </a:ext>
            </a:extLst>
          </p:cNvPr>
          <p:cNvGrpSpPr/>
          <p:nvPr/>
        </p:nvGrpSpPr>
        <p:grpSpPr>
          <a:xfrm>
            <a:off x="3031421" y="2894448"/>
            <a:ext cx="1983744" cy="1069103"/>
            <a:chOff x="7064375" y="2245108"/>
            <a:chExt cx="1983744" cy="106910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FDAE142-66B9-701C-9302-6B1ED22CF68E}"/>
                </a:ext>
              </a:extLst>
            </p:cNvPr>
            <p:cNvSpPr txBox="1"/>
            <p:nvPr/>
          </p:nvSpPr>
          <p:spPr>
            <a:xfrm>
              <a:off x="7989816" y="2852546"/>
              <a:ext cx="1058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12.3%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2D8A797-841D-EFFF-8C37-7FCD7184DBC7}"/>
                </a:ext>
              </a:extLst>
            </p:cNvPr>
            <p:cNvCxnSpPr/>
            <p:nvPr/>
          </p:nvCxnSpPr>
          <p:spPr>
            <a:xfrm>
              <a:off x="7992355" y="2869157"/>
              <a:ext cx="0" cy="41887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EDC92DD-F9FF-3BAE-AD1C-01C5239C3C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64375" y="3078596"/>
              <a:ext cx="92798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99B63D5-6145-118B-6FA3-6B87C6DA011A}"/>
                </a:ext>
              </a:extLst>
            </p:cNvPr>
            <p:cNvSpPr txBox="1"/>
            <p:nvPr/>
          </p:nvSpPr>
          <p:spPr>
            <a:xfrm>
              <a:off x="7396019" y="2245108"/>
              <a:ext cx="1589555" cy="584775"/>
            </a:xfrm>
            <a:prstGeom prst="rect">
              <a:avLst/>
            </a:prstGeom>
            <a:solidFill>
              <a:schemeClr val="bg2">
                <a:lumMod val="95000"/>
                <a:lumOff val="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Upper 1-sided 97.5% CI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83C80CB-616A-7686-FD93-E23896D5A286}"/>
              </a:ext>
            </a:extLst>
          </p:cNvPr>
          <p:cNvSpPr txBox="1"/>
          <p:nvPr/>
        </p:nvSpPr>
        <p:spPr>
          <a:xfrm>
            <a:off x="4151767" y="4976931"/>
            <a:ext cx="3888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000" i="1" baseline="-2500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lang="en-US" sz="2000" i="1" baseline="-250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-inferiority </a:t>
            </a:r>
            <a:r>
              <a:rPr lang="en-US" sz="2000" i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0.0001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F492C249-3808-4D6B-78D1-80AE1D388DA2}"/>
              </a:ext>
            </a:extLst>
          </p:cNvPr>
          <p:cNvSpPr txBox="1">
            <a:spLocks/>
          </p:cNvSpPr>
          <p:nvPr/>
        </p:nvSpPr>
        <p:spPr>
          <a:xfrm>
            <a:off x="916516" y="91440"/>
            <a:ext cx="10358967" cy="75565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33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400" kern="0" dirty="0">
                <a:latin typeface="+mn-lt"/>
                <a:cs typeface="Calibri" panose="020F0502020204030204" pitchFamily="34" charset="0"/>
              </a:rPr>
              <a:t>Primary Efficacy Endpoint at 1 Year*</a:t>
            </a:r>
          </a:p>
        </p:txBody>
      </p:sp>
    </p:spTree>
    <p:extLst>
      <p:ext uri="{BB962C8B-B14F-4D97-AF65-F5344CB8AC3E}">
        <p14:creationId xmlns:p14="http://schemas.microsoft.com/office/powerpoint/2010/main" val="123123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FC13676-92F1-D25C-F85E-665E6738F2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9033582"/>
              </p:ext>
            </p:extLst>
          </p:nvPr>
        </p:nvGraphicFramePr>
        <p:xfrm>
          <a:off x="289560" y="1024466"/>
          <a:ext cx="1161288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itle 2">
            <a:extLst>
              <a:ext uri="{FF2B5EF4-FFF2-40B4-BE49-F238E27FC236}">
                <a16:creationId xmlns:a16="http://schemas.microsoft.com/office/drawing/2014/main" id="{ECC51EB4-2E06-2C45-9238-5ABF5DEBD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760"/>
            <a:ext cx="10414000" cy="523469"/>
          </a:xfrm>
        </p:spPr>
        <p:txBody>
          <a:bodyPr/>
          <a:lstStyle/>
          <a:p>
            <a:r>
              <a:rPr lang="en-US" sz="3600">
                <a:latin typeface="+mn-lt"/>
                <a:cs typeface="Calibri" panose="020F0502020204030204" pitchFamily="34" charset="0"/>
              </a:rPr>
              <a:t>New Pacemaker Implant Rate By Tercile of Enrollment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BF2BBB-4104-D85B-04CB-BC02D8685121}"/>
              </a:ext>
            </a:extLst>
          </p:cNvPr>
          <p:cNvGrpSpPr/>
          <p:nvPr/>
        </p:nvGrpSpPr>
        <p:grpSpPr>
          <a:xfrm>
            <a:off x="2429939" y="5548307"/>
            <a:ext cx="7332122" cy="400110"/>
            <a:chOff x="2429939" y="5548307"/>
            <a:chExt cx="7332122" cy="4001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1488BE-8006-6905-6FA7-017B5C1FBCA2}"/>
                </a:ext>
              </a:extLst>
            </p:cNvPr>
            <p:cNvSpPr txBox="1"/>
            <p:nvPr/>
          </p:nvSpPr>
          <p:spPr>
            <a:xfrm>
              <a:off x="2429939" y="5548307"/>
              <a:ext cx="2289071" cy="4001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tx1"/>
                  </a:solidFill>
                </a:rPr>
                <a:t>Patients 1-60</a:t>
              </a:r>
              <a:endParaRPr lang="en-US" sz="2000" b="1" i="0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1D2B0A-6280-E055-530C-B6EE6E123B63}"/>
                </a:ext>
              </a:extLst>
            </p:cNvPr>
            <p:cNvSpPr txBox="1"/>
            <p:nvPr/>
          </p:nvSpPr>
          <p:spPr>
            <a:xfrm>
              <a:off x="4951465" y="5548307"/>
              <a:ext cx="2289070" cy="4001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tx1"/>
                  </a:solidFill>
                </a:rPr>
                <a:t>Patients 61-120</a:t>
              </a:r>
              <a:endParaRPr lang="en-US" sz="2000" b="1" i="0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B4FBAB-2CFC-C60A-183C-2E9E357D756A}"/>
                </a:ext>
              </a:extLst>
            </p:cNvPr>
            <p:cNvSpPr txBox="1"/>
            <p:nvPr/>
          </p:nvSpPr>
          <p:spPr>
            <a:xfrm>
              <a:off x="7472991" y="5548307"/>
              <a:ext cx="2289070" cy="4001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tx1"/>
                  </a:solidFill>
                </a:rPr>
                <a:t>Patients 121-180</a:t>
              </a:r>
              <a:endParaRPr lang="en-US" sz="2000" b="1" i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472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2286" y="91440"/>
            <a:ext cx="10358967" cy="755651"/>
          </a:xfrm>
        </p:spPr>
        <p:txBody>
          <a:bodyPr>
            <a:noAutofit/>
          </a:bodyPr>
          <a:lstStyle/>
          <a:p>
            <a:r>
              <a:rPr lang="en-US" sz="4400">
                <a:latin typeface="+mn-lt"/>
                <a:cs typeface="Calibri" panose="020F0502020204030204" pitchFamily="34" charset="0"/>
              </a:rPr>
              <a:t>Reasons for New PPM Rate Decrease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72B81B4-5FAB-4296-A2B4-D3C93DDC8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88720"/>
            <a:ext cx="10540967" cy="3591581"/>
          </a:xfr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82880" tIns="274320" rIns="182880" bIns="2743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2400" dirty="0">
                <a:solidFill>
                  <a:schemeClr val="tx1"/>
                </a:solidFill>
              </a:rPr>
              <a:t>New pacemaker implant rate exceeded 20% in the trial but varied according to year of enrollment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2400" dirty="0">
                <a:solidFill>
                  <a:schemeClr val="tx1"/>
                </a:solidFill>
              </a:rPr>
              <a:t>Lower rates were observed at the end of the trial likely related to:</a:t>
            </a:r>
          </a:p>
          <a:p>
            <a:pPr marL="971539" lvl="2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dirty="0">
                <a:solidFill>
                  <a:schemeClr val="tx1"/>
                </a:solidFill>
              </a:rPr>
              <a:t>Change in insertion technique placing locators above the nadir of native valve cusps</a:t>
            </a:r>
          </a:p>
          <a:p>
            <a:pPr marL="971539" lvl="2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dirty="0">
                <a:solidFill>
                  <a:schemeClr val="tx1"/>
                </a:solidFill>
              </a:rPr>
              <a:t>Reduction in oversizing</a:t>
            </a:r>
          </a:p>
          <a:p>
            <a:pPr marL="971539" lvl="2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dirty="0">
                <a:solidFill>
                  <a:schemeClr val="tx1"/>
                </a:solidFill>
              </a:rPr>
              <a:t>Evolution in management of periprocedural conduction abnormalities</a:t>
            </a:r>
          </a:p>
        </p:txBody>
      </p:sp>
    </p:spTree>
    <p:extLst>
      <p:ext uri="{BB962C8B-B14F-4D97-AF65-F5344CB8AC3E}">
        <p14:creationId xmlns:p14="http://schemas.microsoft.com/office/powerpoint/2010/main" val="81129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86" y="91440"/>
            <a:ext cx="10358967" cy="755651"/>
          </a:xfrm>
        </p:spPr>
        <p:txBody>
          <a:bodyPr>
            <a:noAutofit/>
          </a:bodyPr>
          <a:lstStyle/>
          <a:p>
            <a:r>
              <a:rPr lang="en-US" sz="4400">
                <a:latin typeface="+mn-lt"/>
                <a:cs typeface="Calibri" panose="020F0502020204030204" pitchFamily="34" charset="0"/>
              </a:rPr>
              <a:t>Hemodynamic Valve Performance</a:t>
            </a:r>
            <a:br>
              <a:rPr lang="en-US" sz="4400">
                <a:solidFill>
                  <a:srgbClr val="85F5E9"/>
                </a:solidFill>
                <a:latin typeface="+mn-lt"/>
                <a:cs typeface="Calibri" panose="020F0502020204030204" pitchFamily="34" charset="0"/>
              </a:rPr>
            </a:br>
            <a:endParaRPr lang="en-US" sz="4400" i="1">
              <a:solidFill>
                <a:srgbClr val="85F5E9"/>
              </a:solidFill>
              <a:latin typeface="+mn-lt"/>
              <a:cs typeface="Calibri" panose="020F050202020403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B18E5C4-A8E8-1D49-086B-3E4C5D5BEC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6591308"/>
              </p:ext>
            </p:extLst>
          </p:nvPr>
        </p:nvGraphicFramePr>
        <p:xfrm>
          <a:off x="1016315" y="1193283"/>
          <a:ext cx="10150907" cy="5061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ECEBFA5-AC40-8610-66C2-11D8831BA796}"/>
              </a:ext>
            </a:extLst>
          </p:cNvPr>
          <p:cNvSpPr txBox="1"/>
          <p:nvPr/>
        </p:nvSpPr>
        <p:spPr>
          <a:xfrm>
            <a:off x="1794211" y="6456204"/>
            <a:ext cx="1993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/>
              <a:t>*</a:t>
            </a:r>
            <a:r>
              <a:rPr lang="en-US" b="1"/>
              <a:t>AVA</a:t>
            </a:r>
            <a:r>
              <a:rPr lang="en-US" b="1" i="0">
                <a:solidFill>
                  <a:schemeClr val="tx1"/>
                </a:solidFill>
              </a:rPr>
              <a:t> (cm</a:t>
            </a:r>
            <a:r>
              <a:rPr lang="en-US" b="1" i="0" baseline="30000">
                <a:solidFill>
                  <a:schemeClr val="tx1"/>
                </a:solidFill>
              </a:rPr>
              <a:t>2</a:t>
            </a:r>
            <a:r>
              <a:rPr lang="en-US" b="1" i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69A9B9-8C34-C98E-F650-A8B5D90EBE9C}"/>
              </a:ext>
            </a:extLst>
          </p:cNvPr>
          <p:cNvSpPr txBox="1"/>
          <p:nvPr/>
        </p:nvSpPr>
        <p:spPr>
          <a:xfrm>
            <a:off x="8287267" y="584754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 baseline="3000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6253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801DA-304B-40B3-31F5-69160601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"/>
            <a:ext cx="10358967" cy="755651"/>
          </a:xfrm>
        </p:spPr>
        <p:txBody>
          <a:bodyPr/>
          <a:lstStyle/>
          <a:p>
            <a:r>
              <a:rPr lang="en-US" sz="4400">
                <a:latin typeface="+mn-lt"/>
              </a:rPr>
              <a:t>Paravalvular Regurgitation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C42711C-B13C-8B7E-B3BA-09F2DBE3BE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812120"/>
              </p:ext>
            </p:extLst>
          </p:nvPr>
        </p:nvGraphicFramePr>
        <p:xfrm>
          <a:off x="482600" y="1184563"/>
          <a:ext cx="11226800" cy="5540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216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E1D2CA-DF53-7B38-8432-611CBF9D7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86" y="91440"/>
            <a:ext cx="10358967" cy="755651"/>
          </a:xfrm>
        </p:spPr>
        <p:txBody>
          <a:bodyPr/>
          <a:lstStyle/>
          <a:p>
            <a:r>
              <a:rPr lang="en-US" sz="4400">
                <a:latin typeface="+mn-lt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E484C-5760-B1AB-FE23-8900110E4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79" y="1463773"/>
            <a:ext cx="6016277" cy="4006876"/>
          </a:xfrm>
        </p:spPr>
        <p:txBody>
          <a:bodyPr/>
          <a:lstStyle/>
          <a:p>
            <a:pPr marL="457200" indent="-342900">
              <a:spcBef>
                <a:spcPts val="0"/>
              </a:spcBef>
              <a:spcAft>
                <a:spcPts val="1200"/>
              </a:spcAft>
            </a:pPr>
            <a:r>
              <a:rPr lang="en-US" sz="2200">
                <a:sym typeface="Wingdings" panose="05000000000000000000" pitchFamily="2" charset="2"/>
              </a:rPr>
              <a:t>Untreated severe, symptomatic AR is associated with high mortality especially in those with NYHA III/IV symptoms</a:t>
            </a:r>
            <a:endParaRPr lang="en-US" altLang="zh-CN" sz="2200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342900">
              <a:spcBef>
                <a:spcPts val="0"/>
              </a:spcBef>
              <a:spcAft>
                <a:spcPts val="1200"/>
              </a:spcAft>
            </a:pPr>
            <a:r>
              <a:rPr lang="en-US" altLang="zh-CN" sz="2200" i="0" kern="0">
                <a:solidFill>
                  <a:schemeClr val="tx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SAVR remains the only recommended intervention for patients with native severe AR</a:t>
            </a:r>
          </a:p>
          <a:p>
            <a:pPr marL="457200" indent="-342900">
              <a:spcBef>
                <a:spcPts val="0"/>
              </a:spcBef>
              <a:spcAft>
                <a:spcPts val="1200"/>
              </a:spcAft>
            </a:pPr>
            <a:r>
              <a:rPr lang="en-US" altLang="zh-CN" sz="2200">
                <a:ea typeface="微软雅黑" panose="020B0503020204020204" pitchFamily="34" charset="-122"/>
                <a:cs typeface="Times New Roman" panose="02020603050405020304" pitchFamily="18" charset="0"/>
              </a:rPr>
              <a:t>Few treatment options for high surgical risk patients </a:t>
            </a:r>
          </a:p>
          <a:p>
            <a:pPr marL="457200" indent="-342900">
              <a:spcBef>
                <a:spcPts val="0"/>
              </a:spcBef>
              <a:spcAft>
                <a:spcPts val="1200"/>
              </a:spcAft>
            </a:pPr>
            <a:r>
              <a:rPr lang="en-US" sz="2200"/>
              <a:t>Off-label use of TAVR devices for AR is associated with high rates of complications</a:t>
            </a:r>
            <a:endParaRPr lang="en-US" altLang="zh-CN" sz="2200"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15">
            <a:extLst>
              <a:ext uri="{FF2B5EF4-FFF2-40B4-BE49-F238E27FC236}">
                <a16:creationId xmlns:a16="http://schemas.microsoft.com/office/drawing/2014/main" id="{765A88D6-5187-F86C-FC7B-29F10D007779}"/>
              </a:ext>
            </a:extLst>
          </p:cNvPr>
          <p:cNvSpPr txBox="1"/>
          <p:nvPr/>
        </p:nvSpPr>
        <p:spPr>
          <a:xfrm>
            <a:off x="1336006" y="6248225"/>
            <a:ext cx="5883660" cy="784830"/>
          </a:xfrm>
          <a:prstGeom prst="rect">
            <a:avLst/>
          </a:prstGeom>
          <a:noFill/>
        </p:spPr>
        <p:txBody>
          <a:bodyPr wrap="square" numCol="1" rtlCol="0" anchor="ctr">
            <a:spAutoFit/>
          </a:bodyPr>
          <a:lstStyle/>
          <a:p>
            <a:r>
              <a:rPr lang="da-DK" sz="900"/>
              <a:t>Dujardin K, et al. </a:t>
            </a:r>
            <a:r>
              <a:rPr lang="da-DK" sz="900" i="1"/>
              <a:t>Circulation</a:t>
            </a:r>
            <a:r>
              <a:rPr lang="da-DK" sz="900"/>
              <a:t>. 1999;99:1851-1857. </a:t>
            </a:r>
          </a:p>
          <a:p>
            <a:r>
              <a:rPr lang="it-IT" altLang="zh-CN" sz="900"/>
              <a:t>Otto CM, et al. </a:t>
            </a:r>
            <a:r>
              <a:rPr lang="it-IT" altLang="zh-CN" sz="900" i="1"/>
              <a:t>Circulation</a:t>
            </a:r>
            <a:r>
              <a:rPr lang="it-IT" altLang="zh-CN" sz="900"/>
              <a:t>. 2021;143:e72-e227</a:t>
            </a:r>
            <a:r>
              <a:rPr lang="en-US" altLang="zh-CN" sz="900"/>
              <a:t>. </a:t>
            </a:r>
          </a:p>
          <a:p>
            <a:r>
              <a:rPr lang="en-US" altLang="zh-CN" sz="900"/>
              <a:t>Thourani VH, et al. </a:t>
            </a:r>
            <a:r>
              <a:rPr lang="en-US" altLang="zh-CN" sz="900" i="1"/>
              <a:t>Structural Heart</a:t>
            </a:r>
            <a:r>
              <a:rPr lang="en-US" altLang="zh-CN" sz="900"/>
              <a:t>. 2021;5:608-618</a:t>
            </a:r>
            <a:r>
              <a:rPr lang="en-US" sz="900"/>
              <a:t>.</a:t>
            </a:r>
          </a:p>
          <a:p>
            <a:r>
              <a:rPr lang="en-US" sz="900"/>
              <a:t>Haddad A et al., </a:t>
            </a:r>
            <a:r>
              <a:rPr lang="en-US" sz="900" i="1"/>
              <a:t>Clinical Cardiology</a:t>
            </a:r>
            <a:r>
              <a:rPr lang="en-US" sz="900"/>
              <a:t> 2019;42:159-166.</a:t>
            </a:r>
          </a:p>
          <a:p>
            <a:r>
              <a:rPr lang="en-US" sz="900"/>
              <a:t>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0B60048-A93E-B019-F8A7-56225726BB63}"/>
              </a:ext>
            </a:extLst>
          </p:cNvPr>
          <p:cNvGrpSpPr/>
          <p:nvPr/>
        </p:nvGrpSpPr>
        <p:grpSpPr>
          <a:xfrm>
            <a:off x="6436110" y="1559252"/>
            <a:ext cx="5342637" cy="3858909"/>
            <a:chOff x="6620764" y="1239520"/>
            <a:chExt cx="5342637" cy="385890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091A3C1-2571-4106-9D38-AB656681D2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4445"/>
            <a:stretch>
              <a:fillRect/>
            </a:stretch>
          </p:blipFill>
          <p:spPr>
            <a:xfrm>
              <a:off x="6620764" y="1239520"/>
              <a:ext cx="5342637" cy="3858909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A271F64-6104-E9C8-9AB2-E3444098F29E}"/>
                </a:ext>
              </a:extLst>
            </p:cNvPr>
            <p:cNvSpPr/>
            <p:nvPr/>
          </p:nvSpPr>
          <p:spPr>
            <a:xfrm>
              <a:off x="8746419" y="3147479"/>
              <a:ext cx="906673" cy="906673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9996" indent="-179996" algn="ctr">
                <a:spcAft>
                  <a:spcPts val="400"/>
                </a:spcAft>
                <a:buFont typeface="Arial" pitchFamily="34" charset="0"/>
                <a:buChar char="•"/>
              </a:pPr>
              <a:endParaRPr lang="en-US" sz="1600">
                <a:noFill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2C7AC99-CA49-A7E8-C08F-26D82E4E24D4}"/>
                </a:ext>
              </a:extLst>
            </p:cNvPr>
            <p:cNvSpPr txBox="1"/>
            <p:nvPr/>
          </p:nvSpPr>
          <p:spPr>
            <a:xfrm>
              <a:off x="9694240" y="2966320"/>
              <a:ext cx="1284913" cy="830997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>
                  <a:solidFill>
                    <a:srgbClr val="C00000"/>
                  </a:solidFill>
                </a:rPr>
                <a:t>&gt;70% mortality at 5 years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457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801DA-304B-40B3-31F5-69160601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"/>
            <a:ext cx="10358967" cy="755651"/>
          </a:xfrm>
        </p:spPr>
        <p:txBody>
          <a:bodyPr/>
          <a:lstStyle/>
          <a:p>
            <a:r>
              <a:rPr lang="en-US" sz="4400">
                <a:latin typeface="+mn-lt"/>
              </a:rPr>
              <a:t>LV Remodeling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C7970A1-98E6-256E-052C-52C551D02438}"/>
              </a:ext>
            </a:extLst>
          </p:cNvPr>
          <p:cNvGraphicFramePr/>
          <p:nvPr/>
        </p:nvGraphicFramePr>
        <p:xfrm>
          <a:off x="670986" y="914400"/>
          <a:ext cx="5283199" cy="4838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368AFF8-AAE0-99BE-1C1A-8634279F6698}"/>
              </a:ext>
            </a:extLst>
          </p:cNvPr>
          <p:cNvGraphicFramePr/>
          <p:nvPr/>
        </p:nvGraphicFramePr>
        <p:xfrm>
          <a:off x="6547104" y="914400"/>
          <a:ext cx="5283199" cy="4838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4D3C406-F1E3-83D3-026F-BAFB72311E32}"/>
              </a:ext>
            </a:extLst>
          </p:cNvPr>
          <p:cNvSpPr txBox="1"/>
          <p:nvPr/>
        </p:nvSpPr>
        <p:spPr>
          <a:xfrm rot="16200000">
            <a:off x="-817634" y="3017520"/>
            <a:ext cx="2515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chemeClr val="tx1"/>
                </a:solidFill>
              </a:rPr>
              <a:t>millimeters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9F789D-8265-A5EF-A6CF-A8A05BF7423E}"/>
              </a:ext>
            </a:extLst>
          </p:cNvPr>
          <p:cNvSpPr txBox="1"/>
          <p:nvPr/>
        </p:nvSpPr>
        <p:spPr>
          <a:xfrm rot="16200000">
            <a:off x="5290388" y="3017520"/>
            <a:ext cx="2157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chemeClr val="tx1"/>
                </a:solidFill>
              </a:rPr>
              <a:t>milliliters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32BC92-AEE0-44C8-DF8B-649A778F5AC6}"/>
              </a:ext>
            </a:extLst>
          </p:cNvPr>
          <p:cNvSpPr txBox="1"/>
          <p:nvPr/>
        </p:nvSpPr>
        <p:spPr>
          <a:xfrm>
            <a:off x="3946061" y="1698771"/>
            <a:ext cx="1828800" cy="46166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</a:t>
            </a:r>
            <a:r>
              <a:rPr lang="en-US" sz="2400" i="0" dirty="0">
                <a:solidFill>
                  <a:schemeClr val="tx1"/>
                </a:solidFill>
              </a:rPr>
              <a:t>&lt;0.0001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EAC52A-0104-9936-03BC-D7B362F7DA22}"/>
              </a:ext>
            </a:extLst>
          </p:cNvPr>
          <p:cNvSpPr txBox="1"/>
          <p:nvPr/>
        </p:nvSpPr>
        <p:spPr>
          <a:xfrm>
            <a:off x="9811512" y="1709928"/>
            <a:ext cx="1828800" cy="46166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</a:t>
            </a:r>
            <a:r>
              <a:rPr lang="en-US" sz="2400" i="0" dirty="0">
                <a:solidFill>
                  <a:schemeClr val="tx1"/>
                </a:solidFill>
              </a:rPr>
              <a:t>&lt;0.0001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A86362-0C3A-ABB3-3B22-763DDA694ACA}"/>
              </a:ext>
            </a:extLst>
          </p:cNvPr>
          <p:cNvSpPr txBox="1"/>
          <p:nvPr/>
        </p:nvSpPr>
        <p:spPr>
          <a:xfrm>
            <a:off x="2377440" y="6385560"/>
            <a:ext cx="743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p-value for comparison of baseline to 1 year using paired t-test</a:t>
            </a:r>
          </a:p>
        </p:txBody>
      </p:sp>
    </p:spTree>
    <p:extLst>
      <p:ext uri="{BB962C8B-B14F-4D97-AF65-F5344CB8AC3E}">
        <p14:creationId xmlns:p14="http://schemas.microsoft.com/office/powerpoint/2010/main" val="270316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801DA-304B-40B3-31F5-69160601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"/>
            <a:ext cx="10358967" cy="755651"/>
          </a:xfrm>
        </p:spPr>
        <p:txBody>
          <a:bodyPr/>
          <a:lstStyle/>
          <a:p>
            <a:r>
              <a:rPr lang="en-US" sz="4400">
                <a:latin typeface="+mn-lt"/>
              </a:rPr>
              <a:t>LV Mass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FEE4DF6-F831-DED6-808F-D910261C1D90}"/>
              </a:ext>
            </a:extLst>
          </p:cNvPr>
          <p:cNvGraphicFramePr/>
          <p:nvPr/>
        </p:nvGraphicFramePr>
        <p:xfrm>
          <a:off x="357210" y="916627"/>
          <a:ext cx="5736674" cy="4844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2DE60D0-CA2C-E1BF-4569-F1596736B36D}"/>
              </a:ext>
            </a:extLst>
          </p:cNvPr>
          <p:cNvGraphicFramePr/>
          <p:nvPr/>
        </p:nvGraphicFramePr>
        <p:xfrm>
          <a:off x="6549558" y="916627"/>
          <a:ext cx="5285232" cy="4844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8F48E2B-3C65-B2B4-2241-FDA6DAD94447}"/>
              </a:ext>
            </a:extLst>
          </p:cNvPr>
          <p:cNvSpPr txBox="1"/>
          <p:nvPr/>
        </p:nvSpPr>
        <p:spPr>
          <a:xfrm rot="16200000">
            <a:off x="-1698667" y="3017521"/>
            <a:ext cx="3785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grams</a:t>
            </a:r>
            <a:endParaRPr lang="en-US" sz="2400" b="1" i="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67EC40-EDDE-DAA9-3C79-4FF7B816E54F}"/>
              </a:ext>
            </a:extLst>
          </p:cNvPr>
          <p:cNvSpPr txBox="1"/>
          <p:nvPr/>
        </p:nvSpPr>
        <p:spPr>
          <a:xfrm rot="16200000">
            <a:off x="4432181" y="3017520"/>
            <a:ext cx="3785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grams/m</a:t>
            </a:r>
            <a:r>
              <a:rPr lang="en-US" sz="2400" b="1" baseline="30000" dirty="0"/>
              <a:t>2</a:t>
            </a:r>
            <a:endParaRPr lang="en-US" sz="2400" b="1" i="0" baseline="300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83091D-A75D-F7AD-62BD-75ECEFB26782}"/>
              </a:ext>
            </a:extLst>
          </p:cNvPr>
          <p:cNvSpPr txBox="1"/>
          <p:nvPr/>
        </p:nvSpPr>
        <p:spPr>
          <a:xfrm>
            <a:off x="4006809" y="1630097"/>
            <a:ext cx="1828800" cy="46166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/>
              <a:t>p</a:t>
            </a:r>
            <a:r>
              <a:rPr lang="en-US" sz="2400" i="0">
                <a:solidFill>
                  <a:schemeClr val="tx1"/>
                </a:solidFill>
              </a:rPr>
              <a:t>&lt;0.0001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35F86D-E8F3-C202-3153-D148FE089C71}"/>
              </a:ext>
            </a:extLst>
          </p:cNvPr>
          <p:cNvSpPr txBox="1"/>
          <p:nvPr/>
        </p:nvSpPr>
        <p:spPr>
          <a:xfrm>
            <a:off x="9826752" y="1658552"/>
            <a:ext cx="1828800" cy="46166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</a:t>
            </a:r>
            <a:r>
              <a:rPr lang="en-US" sz="2400" i="0" dirty="0">
                <a:solidFill>
                  <a:schemeClr val="tx1"/>
                </a:solidFill>
              </a:rPr>
              <a:t>&lt;0.0001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F17B9C-C633-3A8F-7602-C4B9EC9C73B1}"/>
              </a:ext>
            </a:extLst>
          </p:cNvPr>
          <p:cNvSpPr txBox="1"/>
          <p:nvPr/>
        </p:nvSpPr>
        <p:spPr>
          <a:xfrm>
            <a:off x="2377440" y="6385560"/>
            <a:ext cx="743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p-value for comparison of baseline to 1 year using paired t-test</a:t>
            </a:r>
          </a:p>
        </p:txBody>
      </p:sp>
    </p:spTree>
    <p:extLst>
      <p:ext uri="{BB962C8B-B14F-4D97-AF65-F5344CB8AC3E}">
        <p14:creationId xmlns:p14="http://schemas.microsoft.com/office/powerpoint/2010/main" val="327773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67493BDF-19C5-6063-6816-6B9C67BB01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9152062"/>
              </p:ext>
            </p:extLst>
          </p:nvPr>
        </p:nvGraphicFramePr>
        <p:xfrm>
          <a:off x="89452" y="91440"/>
          <a:ext cx="11759829" cy="6316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A0967F80-287E-0BD4-8EB5-AFF7F58D8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"/>
            <a:ext cx="10358967" cy="755651"/>
          </a:xfrm>
        </p:spPr>
        <p:txBody>
          <a:bodyPr/>
          <a:lstStyle/>
          <a:p>
            <a:r>
              <a:rPr lang="en-US" sz="4400">
                <a:latin typeface="+mn-lt"/>
              </a:rPr>
              <a:t>NYHA Functional Class</a:t>
            </a:r>
          </a:p>
        </p:txBody>
      </p:sp>
    </p:spTree>
    <p:extLst>
      <p:ext uri="{BB962C8B-B14F-4D97-AF65-F5344CB8AC3E}">
        <p14:creationId xmlns:p14="http://schemas.microsoft.com/office/powerpoint/2010/main" val="81712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45145142-FA7D-7439-7CFB-AEB22326BC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794418"/>
              </p:ext>
            </p:extLst>
          </p:nvPr>
        </p:nvGraphicFramePr>
        <p:xfrm>
          <a:off x="609600" y="1409701"/>
          <a:ext cx="11182351" cy="494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FD2A770-16FF-A1EC-B737-1C6388CDCDD9}"/>
              </a:ext>
            </a:extLst>
          </p:cNvPr>
          <p:cNvSpPr txBox="1"/>
          <p:nvPr/>
        </p:nvSpPr>
        <p:spPr>
          <a:xfrm>
            <a:off x="5664200" y="1464591"/>
            <a:ext cx="1837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p&lt;0.0001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76AE06-560C-7452-0D13-337A7F232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"/>
            <a:ext cx="10358967" cy="755651"/>
          </a:xfrm>
        </p:spPr>
        <p:txBody>
          <a:bodyPr/>
          <a:lstStyle/>
          <a:p>
            <a:r>
              <a:rPr lang="en-US" sz="4400">
                <a:latin typeface="+mn-lt"/>
              </a:rPr>
              <a:t>Quality of Life: KCCQ-OS</a:t>
            </a:r>
          </a:p>
        </p:txBody>
      </p:sp>
    </p:spTree>
    <p:extLst>
      <p:ext uri="{BB962C8B-B14F-4D97-AF65-F5344CB8AC3E}">
        <p14:creationId xmlns:p14="http://schemas.microsoft.com/office/powerpoint/2010/main" val="409661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6516" y="154909"/>
            <a:ext cx="10358967" cy="755651"/>
          </a:xfrm>
        </p:spPr>
        <p:txBody>
          <a:bodyPr>
            <a:noAutofit/>
          </a:bodyPr>
          <a:lstStyle/>
          <a:p>
            <a:r>
              <a:rPr lang="en-US" sz="4400" dirty="0">
                <a:latin typeface="+mn-lt"/>
                <a:cs typeface="Calibri" panose="020F0502020204030204" pitchFamily="34" charset="0"/>
              </a:rPr>
              <a:t>The ALIGN AR Trial</a:t>
            </a:r>
            <a:br>
              <a:rPr lang="en-US" sz="4400" dirty="0">
                <a:solidFill>
                  <a:srgbClr val="85F5E9"/>
                </a:solidFill>
                <a:latin typeface="+mn-lt"/>
                <a:cs typeface="Calibri" panose="020F0502020204030204" pitchFamily="34" charset="0"/>
              </a:rPr>
            </a:br>
            <a:r>
              <a:rPr lang="en-US" sz="4000" i="1" dirty="0">
                <a:latin typeface="+mn-lt"/>
                <a:cs typeface="Calibri" panose="020F0502020204030204" pitchFamily="34" charset="0"/>
              </a:rPr>
              <a:t>Conclusions (1)</a:t>
            </a:r>
            <a:endParaRPr lang="en-US" sz="4400" i="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72B81B4-5FAB-4296-A2B4-D3C93DDC8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45920"/>
            <a:ext cx="10547353" cy="4297544"/>
          </a:xfr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82880" tIns="274320" rIns="182880" bIns="274320" numCol="1" anchor="ctr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None/>
            </a:pPr>
            <a:r>
              <a:rPr lang="en-US" sz="2400" dirty="0">
                <a:solidFill>
                  <a:schemeClr val="tx1"/>
                </a:solidFill>
              </a:rPr>
              <a:t>In a population of symptomatic patients with ≥3+ aortic regurgitation </a:t>
            </a:r>
            <a:r>
              <a:rPr lang="en-US" sz="2400" dirty="0"/>
              <a:t>at high surgical risk</a:t>
            </a:r>
            <a:r>
              <a:rPr lang="en-US" sz="2400" dirty="0">
                <a:solidFill>
                  <a:schemeClr val="tx1"/>
                </a:solidFill>
              </a:rPr>
              <a:t>, TAVR using the Trilogy THV: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</a:rPr>
              <a:t>Achieved safety outcomes that met the 30-day performance goal (26.7%, p&lt;0.0001)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</a:rPr>
              <a:t>Achieved an efficacy outcome for all-cause mortality that met the 12-month performance goal (7.8%, p&lt;0.0001)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</a:rPr>
              <a:t>Among safety endpoints, the rate of new pacemaker implantation was 24.0% and declined during the course of the trial due to changes in implant technique and oversizing strategy</a:t>
            </a:r>
          </a:p>
        </p:txBody>
      </p:sp>
    </p:spTree>
    <p:extLst>
      <p:ext uri="{BB962C8B-B14F-4D97-AF65-F5344CB8AC3E}">
        <p14:creationId xmlns:p14="http://schemas.microsoft.com/office/powerpoint/2010/main" val="247080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latin typeface="+mn-lt"/>
                <a:cs typeface="Calibri" panose="020F0502020204030204" pitchFamily="34" charset="0"/>
              </a:rPr>
              <a:t>The ALIGN AR Trial</a:t>
            </a:r>
            <a:br>
              <a:rPr lang="en-US" sz="4400" dirty="0">
                <a:solidFill>
                  <a:srgbClr val="85F5E9"/>
                </a:solidFill>
                <a:latin typeface="+mn-lt"/>
                <a:cs typeface="Calibri" panose="020F0502020204030204" pitchFamily="34" charset="0"/>
              </a:rPr>
            </a:br>
            <a:r>
              <a:rPr lang="en-US" sz="4000" i="1" dirty="0">
                <a:latin typeface="+mn-lt"/>
                <a:cs typeface="Calibri" panose="020F0502020204030204" pitchFamily="34" charset="0"/>
              </a:rPr>
              <a:t>Conclusions (2)</a:t>
            </a:r>
            <a:endParaRPr lang="en-US" sz="4400" i="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72B81B4-5FAB-4296-A2B4-D3C93DDC8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45920"/>
            <a:ext cx="10343213" cy="3673574"/>
          </a:xfr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82880" tIns="274320" rIns="182880" bIns="2743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</a:pPr>
            <a:r>
              <a:rPr lang="en-US" sz="2400" dirty="0">
                <a:solidFill>
                  <a:schemeClr val="tx1"/>
                </a:solidFill>
              </a:rPr>
              <a:t>Trilogy THV performance was excellent with:</a:t>
            </a:r>
          </a:p>
          <a:p>
            <a:pPr lvl="1">
              <a:buClr>
                <a:schemeClr val="tx2"/>
              </a:buClr>
              <a:buSzPct val="100000"/>
            </a:pPr>
            <a:r>
              <a:rPr lang="en-US" dirty="0">
                <a:solidFill>
                  <a:schemeClr val="tx1"/>
                </a:solidFill>
              </a:rPr>
              <a:t>Large EOA and low transvalvular gradients</a:t>
            </a:r>
          </a:p>
          <a:p>
            <a:pPr lvl="1">
              <a:buClr>
                <a:schemeClr val="tx2"/>
              </a:buClr>
              <a:buSzPct val="100000"/>
            </a:pPr>
            <a:r>
              <a:rPr lang="en-US" dirty="0">
                <a:solidFill>
                  <a:schemeClr val="tx1"/>
                </a:solidFill>
              </a:rPr>
              <a:t>Low paravalvular regurgitation (0% ≥ Moderate at 1 year)</a:t>
            </a:r>
          </a:p>
          <a:p>
            <a:pPr>
              <a:buClr>
                <a:schemeClr val="tx2"/>
              </a:buClr>
              <a:buSzPct val="100000"/>
            </a:pPr>
            <a:r>
              <a:rPr lang="en-US" sz="2400" dirty="0"/>
              <a:t>Echocardiography demonstrated s</a:t>
            </a:r>
            <a:r>
              <a:rPr lang="en-US" sz="2400" dirty="0">
                <a:solidFill>
                  <a:schemeClr val="tx1"/>
                </a:solidFill>
              </a:rPr>
              <a:t>ignificant improvement in LV remodeling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</a:pPr>
            <a:r>
              <a:rPr lang="en-US" sz="2400" dirty="0">
                <a:solidFill>
                  <a:schemeClr val="tx1"/>
                </a:solidFill>
              </a:rPr>
              <a:t>Patients reported </a:t>
            </a:r>
            <a:r>
              <a:rPr lang="en-US" sz="2400" dirty="0"/>
              <a:t>su</a:t>
            </a:r>
            <a:r>
              <a:rPr lang="en-US" sz="2400" dirty="0">
                <a:solidFill>
                  <a:schemeClr val="tx1"/>
                </a:solidFill>
              </a:rPr>
              <a:t>stained improvement in QoL and heart failure functional status through 1 year </a:t>
            </a:r>
          </a:p>
        </p:txBody>
      </p:sp>
    </p:spTree>
    <p:extLst>
      <p:ext uri="{BB962C8B-B14F-4D97-AF65-F5344CB8AC3E}">
        <p14:creationId xmlns:p14="http://schemas.microsoft.com/office/powerpoint/2010/main" val="251753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>
                <a:latin typeface="+mn-lt"/>
                <a:cs typeface="Calibri" panose="020F0502020204030204" pitchFamily="34" charset="0"/>
              </a:rPr>
              <a:t>The ALIGN AR Trial</a:t>
            </a:r>
            <a:br>
              <a:rPr lang="en-US" sz="4400">
                <a:solidFill>
                  <a:srgbClr val="85F5E9"/>
                </a:solidFill>
                <a:latin typeface="+mn-lt"/>
                <a:cs typeface="Calibri" panose="020F0502020204030204" pitchFamily="34" charset="0"/>
              </a:rPr>
            </a:br>
            <a:r>
              <a:rPr lang="en-US" sz="4400" i="1">
                <a:latin typeface="+mn-lt"/>
                <a:cs typeface="Calibri" panose="020F0502020204030204" pitchFamily="34" charset="0"/>
              </a:rPr>
              <a:t>Clinical Implications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72B81B4-5FAB-4296-A2B4-D3C93DDC8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394" y="2406650"/>
            <a:ext cx="10343213" cy="1753870"/>
          </a:xfr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82880" tIns="274320" rIns="182880" bIns="2743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None/>
            </a:pPr>
            <a:r>
              <a:rPr lang="en-US" i="1" dirty="0">
                <a:solidFill>
                  <a:schemeClr val="tx2"/>
                </a:solidFill>
              </a:rPr>
              <a:t>The TRILOGY THV system provides the first dedicated TAVR option for symptomatic patients with ≥3+ AR who are at high risk for surgery and is well positioned to become the preferred therapy upon approval for this population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F71E5D-FFB5-C78B-9458-DD9FA98B4D22}"/>
              </a:ext>
            </a:extLst>
          </p:cNvPr>
          <p:cNvSpPr txBox="1"/>
          <p:nvPr/>
        </p:nvSpPr>
        <p:spPr>
          <a:xfrm>
            <a:off x="2767332" y="6334780"/>
            <a:ext cx="66488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400" b="1" dirty="0">
                <a:solidFill>
                  <a:schemeClr val="tx1">
                    <a:lumMod val="95000"/>
                  </a:schemeClr>
                </a:solidFill>
              </a:rPr>
              <a:t>The Trilogy THV System is for </a:t>
            </a:r>
            <a:r>
              <a:rPr lang="en-US" sz="1400" b="1" u="sng" dirty="0">
                <a:solidFill>
                  <a:schemeClr val="tx1">
                    <a:lumMod val="95000"/>
                  </a:schemeClr>
                </a:solidFill>
              </a:rPr>
              <a:t>Investigational Use Only</a:t>
            </a:r>
            <a:r>
              <a:rPr lang="en-US" sz="1400" b="1" dirty="0">
                <a:solidFill>
                  <a:schemeClr val="tx1">
                    <a:lumMod val="95000"/>
                  </a:schemeClr>
                </a:solidFill>
              </a:rPr>
              <a:t> in the United States and is Limited by Federal (or United States) law for this use. </a:t>
            </a:r>
          </a:p>
        </p:txBody>
      </p:sp>
    </p:spTree>
    <p:extLst>
      <p:ext uri="{BB962C8B-B14F-4D97-AF65-F5344CB8AC3E}">
        <p14:creationId xmlns:p14="http://schemas.microsoft.com/office/powerpoint/2010/main" val="381042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latin typeface="+mn-lt"/>
                <a:cs typeface="Calibri" panose="020F0502020204030204" pitchFamily="34" charset="0"/>
              </a:rPr>
              <a:t>The ALIGN AR Trial</a:t>
            </a:r>
            <a:br>
              <a:rPr lang="en-US" sz="4400" dirty="0">
                <a:solidFill>
                  <a:srgbClr val="85F5E9"/>
                </a:solidFill>
                <a:latin typeface="+mn-lt"/>
                <a:cs typeface="Calibri" panose="020F0502020204030204" pitchFamily="34" charset="0"/>
              </a:rPr>
            </a:br>
            <a:endParaRPr lang="en-US" sz="4400" i="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72B81B4-5FAB-4296-A2B4-D3C93DDC8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040" y="1104810"/>
            <a:ext cx="10343213" cy="4305631"/>
          </a:xfr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82880" tIns="274320" rIns="182880" bIns="2743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None/>
            </a:pPr>
            <a:r>
              <a:rPr lang="en-US" sz="3200" i="1" dirty="0">
                <a:solidFill>
                  <a:schemeClr val="tx2"/>
                </a:solidFill>
              </a:rPr>
              <a:t>The study chair, principal investigators, executive steering committee and sponsor express our deepest gratitude to all Trilogy investigators in the US, Germany, Netherlands, and New Zealand, their research coordinators, CRB/CEC/DSMB members and to the patients who have made substantial contributions to </a:t>
            </a:r>
            <a:r>
              <a:rPr lang="en-US" sz="3200" i="1">
                <a:solidFill>
                  <a:schemeClr val="tx2"/>
                </a:solidFill>
              </a:rPr>
              <a:t>improve the care of patients </a:t>
            </a:r>
            <a:r>
              <a:rPr lang="en-US" sz="3200" i="1" dirty="0">
                <a:solidFill>
                  <a:schemeClr val="tx2"/>
                </a:solidFill>
              </a:rPr>
              <a:t>with 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F71E5D-FFB5-C78B-9458-DD9FA98B4D22}"/>
              </a:ext>
            </a:extLst>
          </p:cNvPr>
          <p:cNvSpPr txBox="1"/>
          <p:nvPr/>
        </p:nvSpPr>
        <p:spPr>
          <a:xfrm>
            <a:off x="2767332" y="6334780"/>
            <a:ext cx="66488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400" b="1" dirty="0">
                <a:solidFill>
                  <a:schemeClr val="tx1">
                    <a:lumMod val="95000"/>
                  </a:schemeClr>
                </a:solidFill>
              </a:rPr>
              <a:t>The Trilogy THV System is for </a:t>
            </a:r>
            <a:r>
              <a:rPr lang="en-US" sz="1400" b="1" u="sng" dirty="0">
                <a:solidFill>
                  <a:schemeClr val="tx1">
                    <a:lumMod val="95000"/>
                  </a:schemeClr>
                </a:solidFill>
              </a:rPr>
              <a:t>Investigational Use Only</a:t>
            </a:r>
            <a:r>
              <a:rPr lang="en-US" sz="1400" b="1" dirty="0">
                <a:solidFill>
                  <a:schemeClr val="tx1">
                    <a:lumMod val="95000"/>
                  </a:schemeClr>
                </a:solidFill>
              </a:rPr>
              <a:t> in the United States and is Limited by Federal (or United States) law for this use. </a:t>
            </a:r>
          </a:p>
        </p:txBody>
      </p:sp>
    </p:spTree>
    <p:extLst>
      <p:ext uri="{BB962C8B-B14F-4D97-AF65-F5344CB8AC3E}">
        <p14:creationId xmlns:p14="http://schemas.microsoft.com/office/powerpoint/2010/main" val="142179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E1D2CA-DF53-7B38-8432-611CBF9D7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"/>
            <a:ext cx="10358967" cy="755651"/>
          </a:xfrm>
        </p:spPr>
        <p:txBody>
          <a:bodyPr/>
          <a:lstStyle/>
          <a:p>
            <a:r>
              <a:rPr lang="en-US" sz="4400">
                <a:latin typeface="+mn-lt"/>
                <a:cs typeface="Calibri" panose="020F0502020204030204" pitchFamily="34" charset="0"/>
              </a:rPr>
              <a:t>Purpose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F38E20-C815-BA1D-96AB-4A09AEB56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44371"/>
            <a:ext cx="10363200" cy="2159094"/>
          </a:xfrm>
          <a:solidFill>
            <a:schemeClr val="bg1">
              <a:lumMod val="50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txBody>
          <a:bodyPr lIns="274320" tIns="182880" rIns="274320" bIns="182880" anchor="ctr"/>
          <a:lstStyle/>
          <a:p>
            <a:pPr marL="0" indent="0">
              <a:buClr>
                <a:schemeClr val="tx1"/>
              </a:buClr>
              <a:buNone/>
            </a:pPr>
            <a:r>
              <a:rPr lang="en-US"/>
              <a:t>Demonstrate the safety and effectiveness of the Trilogy Transcatheter Heart Valve amongst a group of patients with symptomatic ≥3+ aortic regurgitation who are high-risk for surgical aortic valve replacement</a:t>
            </a:r>
          </a:p>
        </p:txBody>
      </p:sp>
    </p:spTree>
    <p:extLst>
      <p:ext uri="{BB962C8B-B14F-4D97-AF65-F5344CB8AC3E}">
        <p14:creationId xmlns:p14="http://schemas.microsoft.com/office/powerpoint/2010/main" val="296427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2400" y="1149940"/>
            <a:ext cx="9347200" cy="779701"/>
          </a:xfrm>
          <a:prstGeom prst="rect">
            <a:avLst/>
          </a:prstGeom>
          <a:solidFill>
            <a:schemeClr val="accent6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064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Multicenter, Non-blinded, Single Arm Evaluation of Patients with Symptomatic ≥3+ Aortic Regurgitation at High Risk for SAVR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F15B36-D824-19F1-605A-1DA92D092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6" y="91440"/>
            <a:ext cx="10358967" cy="755651"/>
          </a:xfrm>
        </p:spPr>
        <p:txBody>
          <a:bodyPr/>
          <a:lstStyle/>
          <a:p>
            <a:r>
              <a:rPr lang="en-US" sz="4400">
                <a:latin typeface="+mn-lt"/>
                <a:cs typeface="Calibri" panose="020F0502020204030204" pitchFamily="34" charset="0"/>
              </a:rPr>
              <a:t>ALIGN AR Study Design</a:t>
            </a:r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7EF80B36-0E7C-8471-3284-C1FF635B6C6F}"/>
              </a:ext>
            </a:extLst>
          </p:cNvPr>
          <p:cNvSpPr txBox="1"/>
          <p:nvPr/>
        </p:nvSpPr>
        <p:spPr>
          <a:xfrm>
            <a:off x="4068609" y="2501030"/>
            <a:ext cx="4054783" cy="410369"/>
          </a:xfrm>
          <a:prstGeom prst="rect">
            <a:avLst/>
          </a:prstGeom>
          <a:solidFill>
            <a:srgbClr val="421C5E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064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Trilogy THV Implantation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D7BC2C5B-5A01-00AD-A6FE-E1520286041E}"/>
              </a:ext>
            </a:extLst>
          </p:cNvPr>
          <p:cNvSpPr txBox="1"/>
          <p:nvPr/>
        </p:nvSpPr>
        <p:spPr>
          <a:xfrm>
            <a:off x="916517" y="3474918"/>
            <a:ext cx="10358966" cy="779701"/>
          </a:xfrm>
          <a:prstGeom prst="rect">
            <a:avLst/>
          </a:prstGeom>
          <a:solidFill>
            <a:srgbClr val="002060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064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Clinical Evaluation, Echocardiography, Functional and QoL Assessment at 30 Days, 6 Months, 1 Year and Annually up to 5 Years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0219BD-6F62-3369-3EFF-058D6D2089B8}"/>
              </a:ext>
            </a:extLst>
          </p:cNvPr>
          <p:cNvGrpSpPr/>
          <p:nvPr/>
        </p:nvGrpSpPr>
        <p:grpSpPr>
          <a:xfrm>
            <a:off x="291498" y="4628965"/>
            <a:ext cx="11609005" cy="779701"/>
            <a:chOff x="384994" y="4628965"/>
            <a:chExt cx="11609005" cy="779701"/>
          </a:xfrm>
        </p:grpSpPr>
        <p:sp>
          <p:nvSpPr>
            <p:cNvPr id="25" name="object 2">
              <a:extLst>
                <a:ext uri="{FF2B5EF4-FFF2-40B4-BE49-F238E27FC236}">
                  <a16:creationId xmlns:a16="http://schemas.microsoft.com/office/drawing/2014/main" id="{BE7B88C9-0DAA-B7D4-D5B1-BAD17D05A0CB}"/>
                </a:ext>
              </a:extLst>
            </p:cNvPr>
            <p:cNvSpPr txBox="1"/>
            <p:nvPr/>
          </p:nvSpPr>
          <p:spPr>
            <a:xfrm>
              <a:off x="384994" y="4628965"/>
              <a:ext cx="3657600" cy="779701"/>
            </a:xfrm>
            <a:prstGeom prst="rect">
              <a:avLst/>
            </a:prstGeom>
            <a:solidFill>
              <a:srgbClr val="0073AB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40640" rIns="0" bIns="0" rtlCol="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320"/>
                </a:spcBef>
              </a:pPr>
              <a:r>
                <a:rPr lang="en-US" sz="2400">
                  <a:solidFill>
                    <a:schemeClr val="tx1"/>
                  </a:solidFill>
                  <a:latin typeface="Arial"/>
                  <a:cs typeface="Arial"/>
                </a:rPr>
                <a:t>30 Day Primary Safety Endpoint</a:t>
              </a:r>
            </a:p>
          </p:txBody>
        </p:sp>
        <p:sp>
          <p:nvSpPr>
            <p:cNvPr id="26" name="object 2">
              <a:extLst>
                <a:ext uri="{FF2B5EF4-FFF2-40B4-BE49-F238E27FC236}">
                  <a16:creationId xmlns:a16="http://schemas.microsoft.com/office/drawing/2014/main" id="{C7A3490A-1F1B-A1C3-C1BA-DCFD82D153FA}"/>
                </a:ext>
              </a:extLst>
            </p:cNvPr>
            <p:cNvSpPr txBox="1"/>
            <p:nvPr/>
          </p:nvSpPr>
          <p:spPr>
            <a:xfrm>
              <a:off x="8336399" y="4628965"/>
              <a:ext cx="3657600" cy="779701"/>
            </a:xfrm>
            <a:prstGeom prst="rect">
              <a:avLst/>
            </a:prstGeom>
            <a:solidFill>
              <a:srgbClr val="0073AB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40640" rIns="0" bIns="0" rtlCol="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320"/>
                </a:spcBef>
              </a:pPr>
              <a:r>
                <a:rPr lang="en-US" sz="2400">
                  <a:solidFill>
                    <a:schemeClr val="tx1"/>
                  </a:solidFill>
                  <a:latin typeface="Arial"/>
                  <a:cs typeface="Arial"/>
                </a:rPr>
                <a:t>1 Year Primary Efficacy Endpoint</a:t>
              </a:r>
            </a:p>
          </p:txBody>
        </p:sp>
      </p:grpSp>
      <p:sp>
        <p:nvSpPr>
          <p:cNvPr id="3" name="object 2">
            <a:extLst>
              <a:ext uri="{FF2B5EF4-FFF2-40B4-BE49-F238E27FC236}">
                <a16:creationId xmlns:a16="http://schemas.microsoft.com/office/drawing/2014/main" id="{DA770922-516F-936B-24CF-23EDAC2E88ED}"/>
              </a:ext>
            </a:extLst>
          </p:cNvPr>
          <p:cNvSpPr txBox="1"/>
          <p:nvPr/>
        </p:nvSpPr>
        <p:spPr>
          <a:xfrm>
            <a:off x="3874833" y="5754681"/>
            <a:ext cx="4442335" cy="779701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127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064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Comparison with Prespecified Performance Goal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3BCBA5CE-95DD-F91B-DDF2-238126290118}"/>
              </a:ext>
            </a:extLst>
          </p:cNvPr>
          <p:cNvCxnSpPr>
            <a:stCxn id="25" idx="2"/>
            <a:endCxn id="3" idx="1"/>
          </p:cNvCxnSpPr>
          <p:nvPr/>
        </p:nvCxnSpPr>
        <p:spPr bwMode="auto">
          <a:xfrm rot="16200000" flipH="1">
            <a:off x="2629632" y="4899331"/>
            <a:ext cx="735866" cy="1754535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BE83CCF7-0EE5-0C69-AD35-16C468280E5B}"/>
              </a:ext>
            </a:extLst>
          </p:cNvPr>
          <p:cNvCxnSpPr>
            <a:stCxn id="26" idx="2"/>
            <a:endCxn id="3" idx="3"/>
          </p:cNvCxnSpPr>
          <p:nvPr/>
        </p:nvCxnSpPr>
        <p:spPr bwMode="auto">
          <a:xfrm rot="5400000">
            <a:off x="8826503" y="4899332"/>
            <a:ext cx="735866" cy="1754535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562DE89-4EE0-608D-379D-06B717CB5C99}"/>
              </a:ext>
            </a:extLst>
          </p:cNvPr>
          <p:cNvCxnSpPr/>
          <p:nvPr/>
        </p:nvCxnSpPr>
        <p:spPr bwMode="auto">
          <a:xfrm>
            <a:off x="6096000" y="2924099"/>
            <a:ext cx="0" cy="54300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8CB07FA-CFD1-4D48-B066-3C3D14C506C2}"/>
              </a:ext>
            </a:extLst>
          </p:cNvPr>
          <p:cNvCxnSpPr/>
          <p:nvPr/>
        </p:nvCxnSpPr>
        <p:spPr bwMode="auto">
          <a:xfrm>
            <a:off x="6096000" y="1929641"/>
            <a:ext cx="0" cy="54300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5F589FC0-8D58-E201-5EF1-A8DECD09026A}"/>
              </a:ext>
            </a:extLst>
          </p:cNvPr>
          <p:cNvGrpSpPr/>
          <p:nvPr/>
        </p:nvGrpSpPr>
        <p:grpSpPr>
          <a:xfrm>
            <a:off x="2092901" y="4297680"/>
            <a:ext cx="8006199" cy="339042"/>
            <a:chOff x="2159000" y="4297680"/>
            <a:chExt cx="8006199" cy="339042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D828FDE-57A1-321F-B5A6-A2C1682D1AEE}"/>
                </a:ext>
              </a:extLst>
            </p:cNvPr>
            <p:cNvCxnSpPr/>
            <p:nvPr/>
          </p:nvCxnSpPr>
          <p:spPr bwMode="auto">
            <a:xfrm>
              <a:off x="2159000" y="4297680"/>
              <a:ext cx="0" cy="33904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A16D953-742E-8CBC-4AB9-07253D4697B9}"/>
                </a:ext>
              </a:extLst>
            </p:cNvPr>
            <p:cNvCxnSpPr/>
            <p:nvPr/>
          </p:nvCxnSpPr>
          <p:spPr bwMode="auto">
            <a:xfrm>
              <a:off x="10165199" y="4297680"/>
              <a:ext cx="0" cy="33904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4315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7BD0735-B6D2-C350-6573-280BA48892C4}"/>
              </a:ext>
            </a:extLst>
          </p:cNvPr>
          <p:cNvSpPr txBox="1"/>
          <p:nvPr/>
        </p:nvSpPr>
        <p:spPr>
          <a:xfrm>
            <a:off x="824948" y="87427"/>
            <a:ext cx="107640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Trilogy THV System for Aortic Regurgitation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0614A0-DBF7-8144-BB6A-796B8963D9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87" t="3700" r="18174" b="3298"/>
          <a:stretch/>
        </p:blipFill>
        <p:spPr>
          <a:xfrm>
            <a:off x="4395815" y="675058"/>
            <a:ext cx="3248752" cy="3055812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1DDADD-4F46-F30C-A3E1-43BB1B34062E}"/>
              </a:ext>
            </a:extLst>
          </p:cNvPr>
          <p:cNvSpPr txBox="1"/>
          <p:nvPr/>
        </p:nvSpPr>
        <p:spPr>
          <a:xfrm>
            <a:off x="2760796" y="3009435"/>
            <a:ext cx="1551108" cy="584775"/>
          </a:xfrm>
          <a:prstGeom prst="rect">
            <a:avLst/>
          </a:prstGeom>
          <a:solidFill>
            <a:srgbClr val="1D384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Flared Sealing Skirt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7929A4-5BF4-AD3F-ECC0-E6BF1C30A0D5}"/>
              </a:ext>
            </a:extLst>
          </p:cNvPr>
          <p:cNvSpPr txBox="1"/>
          <p:nvPr/>
        </p:nvSpPr>
        <p:spPr>
          <a:xfrm>
            <a:off x="2758467" y="1397753"/>
            <a:ext cx="1551108" cy="584775"/>
          </a:xfrm>
          <a:prstGeom prst="rect">
            <a:avLst/>
          </a:prstGeom>
          <a:solidFill>
            <a:srgbClr val="1D384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27-31 French Open Cell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AF9F0B-2E1F-AD78-08BD-FFFEDD07DD5D}"/>
              </a:ext>
            </a:extLst>
          </p:cNvPr>
          <p:cNvSpPr txBox="1"/>
          <p:nvPr/>
        </p:nvSpPr>
        <p:spPr>
          <a:xfrm>
            <a:off x="2758467" y="2332367"/>
            <a:ext cx="1551108" cy="338554"/>
          </a:xfrm>
          <a:prstGeom prst="rect">
            <a:avLst/>
          </a:prstGeom>
          <a:solidFill>
            <a:srgbClr val="1D384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Nitinol Frame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FA8AB2-3D23-234C-B201-6DA006B8C39B}"/>
              </a:ext>
            </a:extLst>
          </p:cNvPr>
          <p:cNvSpPr txBox="1"/>
          <p:nvPr/>
        </p:nvSpPr>
        <p:spPr>
          <a:xfrm>
            <a:off x="7747286" y="1472617"/>
            <a:ext cx="1551108" cy="830997"/>
          </a:xfrm>
          <a:prstGeom prst="rect">
            <a:avLst/>
          </a:prstGeom>
          <a:solidFill>
            <a:srgbClr val="1D384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Porcine Pericardial Tissue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ACA6D4-7C0F-C7F4-D525-169B57568675}"/>
              </a:ext>
            </a:extLst>
          </p:cNvPr>
          <p:cNvSpPr txBox="1"/>
          <p:nvPr/>
        </p:nvSpPr>
        <p:spPr>
          <a:xfrm>
            <a:off x="7749591" y="2651096"/>
            <a:ext cx="1551108" cy="338554"/>
          </a:xfrm>
          <a:prstGeom prst="rect">
            <a:avLst/>
          </a:prstGeom>
          <a:solidFill>
            <a:srgbClr val="1D384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Locator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C92482-29E2-6249-1F20-76B2A91CFC86}"/>
              </a:ext>
            </a:extLst>
          </p:cNvPr>
          <p:cNvSpPr/>
          <p:nvPr/>
        </p:nvSpPr>
        <p:spPr bwMode="auto">
          <a:xfrm>
            <a:off x="4427618" y="1598225"/>
            <a:ext cx="274320" cy="274320"/>
          </a:xfrm>
          <a:prstGeom prst="rect">
            <a:avLst/>
          </a:prstGeom>
          <a:solidFill>
            <a:srgbClr val="1D384C"/>
          </a:solidFill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13A15B-A8C0-B8BA-CB33-222FB32ECEE4}"/>
              </a:ext>
            </a:extLst>
          </p:cNvPr>
          <p:cNvSpPr/>
          <p:nvPr/>
        </p:nvSpPr>
        <p:spPr bwMode="auto">
          <a:xfrm>
            <a:off x="4430929" y="2350568"/>
            <a:ext cx="274320" cy="274320"/>
          </a:xfrm>
          <a:prstGeom prst="rect">
            <a:avLst/>
          </a:prstGeom>
          <a:solidFill>
            <a:srgbClr val="1D384C"/>
          </a:solidFill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9B4C02-A242-8BFE-F00D-E2A3052E4F70}"/>
              </a:ext>
            </a:extLst>
          </p:cNvPr>
          <p:cNvSpPr/>
          <p:nvPr/>
        </p:nvSpPr>
        <p:spPr bwMode="auto">
          <a:xfrm>
            <a:off x="4427618" y="3155642"/>
            <a:ext cx="274320" cy="274320"/>
          </a:xfrm>
          <a:prstGeom prst="rect">
            <a:avLst/>
          </a:prstGeom>
          <a:solidFill>
            <a:srgbClr val="1D384C"/>
          </a:solidFill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5645C7-38B5-319C-C99D-9C692CF4B424}"/>
              </a:ext>
            </a:extLst>
          </p:cNvPr>
          <p:cNvSpPr/>
          <p:nvPr/>
        </p:nvSpPr>
        <p:spPr bwMode="auto">
          <a:xfrm>
            <a:off x="7317122" y="1793982"/>
            <a:ext cx="274320" cy="274320"/>
          </a:xfrm>
          <a:prstGeom prst="rect">
            <a:avLst/>
          </a:prstGeom>
          <a:solidFill>
            <a:srgbClr val="1D384C"/>
          </a:solidFill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1A840F-B9ED-65CB-6879-83F10BDBE994}"/>
              </a:ext>
            </a:extLst>
          </p:cNvPr>
          <p:cNvSpPr/>
          <p:nvPr/>
        </p:nvSpPr>
        <p:spPr bwMode="auto">
          <a:xfrm>
            <a:off x="7323209" y="2668627"/>
            <a:ext cx="274320" cy="274320"/>
          </a:xfrm>
          <a:prstGeom prst="rect">
            <a:avLst/>
          </a:prstGeom>
          <a:solidFill>
            <a:srgbClr val="1D384C"/>
          </a:solidFill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pic>
        <p:nvPicPr>
          <p:cNvPr id="28" name="Picture 27" descr="A close-up of a syringe&#10;&#10;Description automatically generated">
            <a:extLst>
              <a:ext uri="{FF2B5EF4-FFF2-40B4-BE49-F238E27FC236}">
                <a16:creationId xmlns:a16="http://schemas.microsoft.com/office/drawing/2014/main" id="{D2BC9E16-FE97-11FC-4042-6915C9457CA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92" y="3781083"/>
            <a:ext cx="4736592" cy="2267712"/>
          </a:xfrm>
          <a:prstGeom prst="rect">
            <a:avLst/>
          </a:prstGeom>
        </p:spPr>
      </p:pic>
      <p:pic>
        <p:nvPicPr>
          <p:cNvPr id="30" name="Picture 29" descr="A close-up of several metal tubes&#10;&#10;Description automatically generated">
            <a:extLst>
              <a:ext uri="{FF2B5EF4-FFF2-40B4-BE49-F238E27FC236}">
                <a16:creationId xmlns:a16="http://schemas.microsoft.com/office/drawing/2014/main" id="{938D35D2-47B9-DD75-BE35-08BBD339E9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82" b="65097"/>
          <a:stretch/>
        </p:blipFill>
        <p:spPr>
          <a:xfrm>
            <a:off x="7255902" y="3761202"/>
            <a:ext cx="4736592" cy="226718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561C114-C8EC-A33E-82CA-AAE83E924C95}"/>
              </a:ext>
            </a:extLst>
          </p:cNvPr>
          <p:cNvSpPr txBox="1"/>
          <p:nvPr/>
        </p:nvSpPr>
        <p:spPr>
          <a:xfrm>
            <a:off x="1504011" y="5589235"/>
            <a:ext cx="128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Catheter Deflector</a:t>
            </a:r>
            <a:endParaRPr lang="en-US" sz="1400" b="1" i="0" dirty="0">
              <a:solidFill>
                <a:schemeClr val="tx1"/>
              </a:solidFill>
            </a:endParaRPr>
          </a:p>
        </p:txBody>
      </p:sp>
      <p:sp>
        <p:nvSpPr>
          <p:cNvPr id="34" name="Arrow: Bent-Up 33">
            <a:extLst>
              <a:ext uri="{FF2B5EF4-FFF2-40B4-BE49-F238E27FC236}">
                <a16:creationId xmlns:a16="http://schemas.microsoft.com/office/drawing/2014/main" id="{F1B6F005-BBB8-2807-B96A-D7A6F3FC8BE7}"/>
              </a:ext>
            </a:extLst>
          </p:cNvPr>
          <p:cNvSpPr/>
          <p:nvPr/>
        </p:nvSpPr>
        <p:spPr bwMode="auto">
          <a:xfrm>
            <a:off x="2606631" y="5613301"/>
            <a:ext cx="944218" cy="311357"/>
          </a:xfrm>
          <a:prstGeom prst="bentUpArrow">
            <a:avLst>
              <a:gd name="adj1" fmla="val 10879"/>
              <a:gd name="adj2" fmla="val 20212"/>
              <a:gd name="adj3" fmla="val 25000"/>
            </a:avLst>
          </a:prstGeom>
          <a:solidFill>
            <a:srgbClr val="1D384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19C84B-8944-45A2-8316-7CB2E93B569C}"/>
              </a:ext>
            </a:extLst>
          </p:cNvPr>
          <p:cNvSpPr txBox="1"/>
          <p:nvPr/>
        </p:nvSpPr>
        <p:spPr>
          <a:xfrm>
            <a:off x="2508800" y="3883646"/>
            <a:ext cx="2668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Controller</a:t>
            </a:r>
          </a:p>
          <a:p>
            <a:pPr algn="ctr"/>
            <a:r>
              <a:rPr lang="en-US" sz="1400" b="1" i="0" dirty="0">
                <a:solidFill>
                  <a:schemeClr val="tx1"/>
                </a:solidFill>
              </a:rPr>
              <a:t>(Advance and Rotate </a:t>
            </a:r>
            <a:r>
              <a:rPr lang="en-US" sz="1400" b="1" dirty="0"/>
              <a:t>Valve)</a:t>
            </a:r>
            <a:endParaRPr lang="en-US" sz="1400" b="1" i="0" dirty="0">
              <a:solidFill>
                <a:schemeClr val="tx1"/>
              </a:solidFill>
            </a:endParaRP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CAA03877-43E9-8D10-6B83-481D0303E8ED}"/>
              </a:ext>
            </a:extLst>
          </p:cNvPr>
          <p:cNvSpPr/>
          <p:nvPr/>
        </p:nvSpPr>
        <p:spPr bwMode="auto">
          <a:xfrm>
            <a:off x="3787770" y="4350932"/>
            <a:ext cx="112304" cy="353440"/>
          </a:xfrm>
          <a:prstGeom prst="downArrow">
            <a:avLst/>
          </a:prstGeom>
          <a:solidFill>
            <a:srgbClr val="1D384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1CF69AC-75B7-8EA1-80CB-CE99E2DE1957}"/>
              </a:ext>
            </a:extLst>
          </p:cNvPr>
          <p:cNvSpPr txBox="1"/>
          <p:nvPr/>
        </p:nvSpPr>
        <p:spPr>
          <a:xfrm>
            <a:off x="8664774" y="5066015"/>
            <a:ext cx="1382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Preshaped</a:t>
            </a:r>
            <a:r>
              <a:rPr lang="en-US" sz="1400" b="1" dirty="0"/>
              <a:t> Sheath</a:t>
            </a:r>
            <a:endParaRPr lang="en-US" sz="1400" b="1" i="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05956B-FF14-D4C7-F2CD-8E2B71DAFE0D}"/>
              </a:ext>
            </a:extLst>
          </p:cNvPr>
          <p:cNvSpPr txBox="1"/>
          <p:nvPr/>
        </p:nvSpPr>
        <p:spPr>
          <a:xfrm>
            <a:off x="2584174" y="-18528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i="0" dirty="0" err="1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E53FD-1333-4723-F75B-FEE68BD9EF5B}"/>
              </a:ext>
            </a:extLst>
          </p:cNvPr>
          <p:cNvSpPr txBox="1"/>
          <p:nvPr/>
        </p:nvSpPr>
        <p:spPr>
          <a:xfrm>
            <a:off x="9600042" y="1897043"/>
            <a:ext cx="2062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>
                <a:solidFill>
                  <a:schemeClr val="bg1"/>
                </a:solidFill>
              </a:rPr>
              <a:t>Availabl</a:t>
            </a:r>
            <a:r>
              <a:rPr lang="en-US" dirty="0">
                <a:solidFill>
                  <a:schemeClr val="bg1"/>
                </a:solidFill>
              </a:rPr>
              <a:t>e in 3 sizes with a perimeter range from 66-90mm</a:t>
            </a:r>
            <a:endParaRPr lang="en-US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0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D706B85-B019-5417-A20B-7532E8F4279B}"/>
              </a:ext>
            </a:extLst>
          </p:cNvPr>
          <p:cNvSpPr txBox="1">
            <a:spLocks/>
          </p:cNvSpPr>
          <p:nvPr/>
        </p:nvSpPr>
        <p:spPr>
          <a:xfrm>
            <a:off x="756385" y="4809916"/>
            <a:ext cx="3432034" cy="5107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Aligns THV with native cusps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E8FB820-87F4-2A3A-B5D8-FCF8DDCB2541}"/>
              </a:ext>
            </a:extLst>
          </p:cNvPr>
          <p:cNvSpPr txBox="1">
            <a:spLocks/>
          </p:cNvSpPr>
          <p:nvPr/>
        </p:nvSpPr>
        <p:spPr>
          <a:xfrm>
            <a:off x="4379983" y="4812878"/>
            <a:ext cx="3432034" cy="8932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Locators “clip” onto native leaflets forming a natural seal and stable securement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902A84DA-5683-C608-0077-96B69F22250F}"/>
              </a:ext>
            </a:extLst>
          </p:cNvPr>
          <p:cNvSpPr txBox="1">
            <a:spLocks/>
          </p:cNvSpPr>
          <p:nvPr/>
        </p:nvSpPr>
        <p:spPr>
          <a:xfrm>
            <a:off x="7964012" y="4809916"/>
            <a:ext cx="3524321" cy="1621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Large open cells provide access to low coronaries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Flared sealing ring conforms to annulus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EAB81F4B-5B3E-C7AA-7447-359F60D27C04}"/>
              </a:ext>
            </a:extLst>
          </p:cNvPr>
          <p:cNvSpPr txBox="1">
            <a:spLocks/>
          </p:cNvSpPr>
          <p:nvPr/>
        </p:nvSpPr>
        <p:spPr>
          <a:xfrm>
            <a:off x="10770616" y="3088483"/>
            <a:ext cx="735486" cy="4360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BAE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F39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27-31F opening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BFB58409-5AD0-1B22-5483-EC201D7E47B3}"/>
              </a:ext>
            </a:extLst>
          </p:cNvPr>
          <p:cNvSpPr txBox="1">
            <a:spLocks/>
          </p:cNvSpPr>
          <p:nvPr/>
        </p:nvSpPr>
        <p:spPr>
          <a:xfrm>
            <a:off x="944286" y="4404020"/>
            <a:ext cx="3020124" cy="3877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Alignment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4B029773-4083-9537-BF7B-83CAF37EF5D2}"/>
              </a:ext>
            </a:extLst>
          </p:cNvPr>
          <p:cNvSpPr txBox="1">
            <a:spLocks/>
          </p:cNvSpPr>
          <p:nvPr/>
        </p:nvSpPr>
        <p:spPr>
          <a:xfrm>
            <a:off x="4585938" y="4404020"/>
            <a:ext cx="3020124" cy="3877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Positioning/Anchoring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7527D6D4-5A50-8BDA-EC64-C67118B7A616}"/>
              </a:ext>
            </a:extLst>
          </p:cNvPr>
          <p:cNvSpPr txBox="1">
            <a:spLocks/>
          </p:cNvSpPr>
          <p:nvPr/>
        </p:nvSpPr>
        <p:spPr>
          <a:xfrm>
            <a:off x="8216953" y="4404020"/>
            <a:ext cx="3020124" cy="3877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Deployment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E51495-2535-5098-BB0F-E0BED51A53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83" y="1062577"/>
            <a:ext cx="3307077" cy="3305586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4" name="Content Placeholder 4" descr="A close-up of a person's mouth&#10;&#10;Description automatically generated with low confidence">
            <a:extLst>
              <a:ext uri="{FF2B5EF4-FFF2-40B4-BE49-F238E27FC236}">
                <a16:creationId xmlns:a16="http://schemas.microsoft.com/office/drawing/2014/main" id="{C2840C8B-25F8-F1D2-C2F3-549A053F20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6175" y="1068201"/>
            <a:ext cx="3299651" cy="3299962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873923-4374-22F6-18E2-C4B1076A88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113" y="1068201"/>
            <a:ext cx="3303804" cy="3299962"/>
          </a:xfrm>
          <a:prstGeom prst="rect">
            <a:avLst/>
          </a:prstGeom>
          <a:ln>
            <a:solidFill>
              <a:schemeClr val="bg2"/>
            </a:solidFill>
          </a:ln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FF8FB6-016C-30EA-7093-CA9A44E94B8C}"/>
              </a:ext>
            </a:extLst>
          </p:cNvPr>
          <p:cNvCxnSpPr/>
          <p:nvPr/>
        </p:nvCxnSpPr>
        <p:spPr bwMode="auto">
          <a:xfrm flipV="1">
            <a:off x="7897821" y="1062577"/>
            <a:ext cx="0" cy="48016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E37EB13-4DF8-6AE1-1E3A-2FC81D69C3DC}"/>
              </a:ext>
            </a:extLst>
          </p:cNvPr>
          <p:cNvCxnSpPr/>
          <p:nvPr/>
        </p:nvCxnSpPr>
        <p:spPr bwMode="auto">
          <a:xfrm flipV="1">
            <a:off x="4274223" y="1062577"/>
            <a:ext cx="0" cy="48016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C4AE3572-513E-C51B-1E72-11E1232C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6" y="91440"/>
            <a:ext cx="10358967" cy="755651"/>
          </a:xfrm>
        </p:spPr>
        <p:txBody>
          <a:bodyPr/>
          <a:lstStyle/>
          <a:p>
            <a:r>
              <a:rPr lang="en-US" sz="4400">
                <a:latin typeface="+mn-lt"/>
                <a:cs typeface="Calibri" panose="020F0502020204030204" pitchFamily="34" charset="0"/>
              </a:rPr>
              <a:t>Trilogy THV in AR Anatomy</a:t>
            </a:r>
          </a:p>
        </p:txBody>
      </p:sp>
    </p:spTree>
    <p:extLst>
      <p:ext uri="{BB962C8B-B14F-4D97-AF65-F5344CB8AC3E}">
        <p14:creationId xmlns:p14="http://schemas.microsoft.com/office/powerpoint/2010/main" val="11195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AA7A8E8-86EB-AAD9-4B3E-629A910109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540399"/>
              </p:ext>
            </p:extLst>
          </p:nvPr>
        </p:nvGraphicFramePr>
        <p:xfrm>
          <a:off x="283464" y="1005841"/>
          <a:ext cx="11631168" cy="500733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{08FB837D-C827-4EFA-A057-4D05807E0F7C}</a:tableStyleId>
              </a:tblPr>
              <a:tblGrid>
                <a:gridCol w="4023360">
                  <a:extLst>
                    <a:ext uri="{9D8B030D-6E8A-4147-A177-3AD203B41FA5}">
                      <a16:colId xmlns:a16="http://schemas.microsoft.com/office/drawing/2014/main" val="320907384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52121593"/>
                    </a:ext>
                  </a:extLst>
                </a:gridCol>
                <a:gridCol w="4864608">
                  <a:extLst>
                    <a:ext uri="{9D8B030D-6E8A-4147-A177-3AD203B41FA5}">
                      <a16:colId xmlns:a16="http://schemas.microsoft.com/office/drawing/2014/main" val="67936790"/>
                    </a:ext>
                  </a:extLst>
                </a:gridCol>
              </a:tblGrid>
              <a:tr h="486765"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1C2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FEB91A"/>
                          </a:solidFill>
                        </a:rPr>
                        <a:t>Investigator</a:t>
                      </a:r>
                    </a:p>
                  </a:txBody>
                  <a:tcPr marL="86360" marR="8636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1C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EB91A"/>
                          </a:solidFill>
                        </a:rPr>
                        <a:t>Institution</a:t>
                      </a:r>
                    </a:p>
                  </a:txBody>
                  <a:tcPr marL="86360" marR="8636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1C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127410"/>
                  </a:ext>
                </a:extLst>
              </a:tr>
              <a:tr h="376714">
                <a:tc>
                  <a:txBody>
                    <a:bodyPr/>
                    <a:lstStyle/>
                    <a:p>
                      <a:pPr marL="114300" indent="0" algn="l" fontAlgn="t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Study Chair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0" algn="l" fontAlgn="t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Martin Leon, MD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Columbia University Medical Center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586"/>
                  </a:ext>
                </a:extLst>
              </a:tr>
              <a:tr h="376714">
                <a:tc rowSpan="2">
                  <a:txBody>
                    <a:bodyPr/>
                    <a:lstStyle/>
                    <a:p>
                      <a:pPr marL="114300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National Principal Investigators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Vinod Thourani, MD</a:t>
                      </a:r>
                      <a:endParaRPr lang="en-US" sz="1600" b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Piedmont Heart Institute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881636"/>
                  </a:ext>
                </a:extLst>
              </a:tr>
              <a:tr h="376714">
                <a:tc vMerge="1">
                  <a:txBody>
                    <a:bodyPr/>
                    <a:lstStyle/>
                    <a:p>
                      <a:pPr marL="114300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800">
                          <a:effectLst/>
                          <a:latin typeface="+mn-lt"/>
                        </a:rPr>
                        <a:t>National Principal Investigators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0" algn="l" fontAlgn="t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Torsten Vahl, MD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Columbia University Medical Center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394678"/>
                  </a:ext>
                </a:extLst>
              </a:tr>
              <a:tr h="376714">
                <a:tc rowSpan="6">
                  <a:txBody>
                    <a:bodyPr/>
                    <a:lstStyle/>
                    <a:p>
                      <a:pPr marL="114300" indent="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Executive Steering Committee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Martin Leon, MD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Columbia University Medical Center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875083"/>
                  </a:ext>
                </a:extLst>
              </a:tr>
              <a:tr h="376714">
                <a:tc vMerge="1">
                  <a:txBody>
                    <a:bodyPr/>
                    <a:lstStyle/>
                    <a:p>
                      <a:pPr marL="114300" indent="0" algn="l" fontAlgn="t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Raj Makkar, MD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Cedars Sinai Medical Center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099385"/>
                  </a:ext>
                </a:extLst>
              </a:tr>
              <a:tr h="376714">
                <a:tc vMerge="1">
                  <a:txBody>
                    <a:bodyPr/>
                    <a:lstStyle/>
                    <a:p>
                      <a:pPr marL="114300" indent="0" algn="l" fontAlgn="t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Vinod Thourani, MD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Piedmont Heart Institute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37051"/>
                  </a:ext>
                </a:extLst>
              </a:tr>
              <a:tr h="376714">
                <a:tc vMerge="1">
                  <a:txBody>
                    <a:bodyPr/>
                    <a:lstStyle/>
                    <a:p>
                      <a:pPr marL="114300" indent="0" algn="l" fontAlgn="t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Torsten Vahl, MD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Columbia University Medical Center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601536"/>
                  </a:ext>
                </a:extLst>
              </a:tr>
              <a:tr h="376714">
                <a:tc vMerge="1">
                  <a:txBody>
                    <a:bodyPr/>
                    <a:lstStyle/>
                    <a:p>
                      <a:pPr marL="114300" indent="0" algn="l" fontAlgn="t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Stephan Baldus, MD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Heart Center Köln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863438"/>
                  </a:ext>
                </a:extLst>
              </a:tr>
              <a:tr h="376714">
                <a:tc vMerge="1">
                  <a:txBody>
                    <a:bodyPr/>
                    <a:lstStyle/>
                    <a:p>
                      <a:pPr marL="114300" indent="0" algn="l" fontAlgn="t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Hendrik Treede, MD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University Heart and Vascular Center Mainz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006473"/>
                  </a:ext>
                </a:extLst>
              </a:tr>
              <a:tr h="376714">
                <a:tc>
                  <a:txBody>
                    <a:bodyPr/>
                    <a:lstStyle/>
                    <a:p>
                      <a:pPr marL="114300" indent="0" algn="l" fontAlgn="t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CT Core Laboratory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0" algn="l" fontAlgn="t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Omar Khalique, MD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Cardiovascular Research Foundation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680609"/>
                  </a:ext>
                </a:extLst>
              </a:tr>
              <a:tr h="376714">
                <a:tc>
                  <a:txBody>
                    <a:bodyPr/>
                    <a:lstStyle/>
                    <a:p>
                      <a:pPr marL="114300" indent="0" algn="l" fontAlgn="t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Echocardiography Core Laboratory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0" algn="l" fontAlgn="t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Nadira Hamid, MD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Cardiovascular Research Foundation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751363"/>
                  </a:ext>
                </a:extLst>
              </a:tr>
              <a:tr h="376714">
                <a:tc>
                  <a:txBody>
                    <a:bodyPr/>
                    <a:lstStyle/>
                    <a:p>
                      <a:pPr marL="114300" indent="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DSMB/CEC Chairperson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0" algn="l" fontAlgn="t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W. Douglas Weaver, MD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Henry Ford Health System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077396"/>
                  </a:ext>
                </a:extLst>
              </a:tr>
            </a:tbl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A5B1AE30-846A-EB10-5568-90C66B4715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6517" y="91440"/>
            <a:ext cx="10358967" cy="755651"/>
          </a:xfrm>
        </p:spPr>
        <p:txBody>
          <a:bodyPr/>
          <a:lstStyle/>
          <a:p>
            <a:pPr eaLnBrk="1" hangingPunct="1">
              <a:buClr>
                <a:srgbClr val="FDE25E"/>
              </a:buClr>
            </a:pPr>
            <a:r>
              <a:rPr lang="en-US" sz="4400">
                <a:latin typeface="+mn-lt"/>
                <a:cs typeface="Calibri" panose="020F0502020204030204" pitchFamily="34" charset="0"/>
              </a:rPr>
              <a:t>Study Organization</a:t>
            </a:r>
          </a:p>
        </p:txBody>
      </p:sp>
    </p:spTree>
    <p:extLst>
      <p:ext uri="{BB962C8B-B14F-4D97-AF65-F5344CB8AC3E}">
        <p14:creationId xmlns:p14="http://schemas.microsoft.com/office/powerpoint/2010/main" val="114259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916517" y="91440"/>
            <a:ext cx="10358967" cy="755651"/>
          </a:xfrm>
        </p:spPr>
        <p:txBody>
          <a:bodyPr/>
          <a:lstStyle/>
          <a:p>
            <a:pPr eaLnBrk="1" hangingPunct="1">
              <a:buClr>
                <a:srgbClr val="FDE25E"/>
              </a:buClr>
            </a:pPr>
            <a:r>
              <a:rPr lang="en-US" sz="4400">
                <a:latin typeface="+mn-lt"/>
                <a:cs typeface="Calibri" panose="020F0502020204030204" pitchFamily="34" charset="0"/>
              </a:rPr>
              <a:t>PIs </a:t>
            </a:r>
            <a:r>
              <a:rPr lang="en-US" sz="4400" dirty="0">
                <a:latin typeface="+mn-lt"/>
                <a:cs typeface="Calibri" panose="020F0502020204030204" pitchFamily="34" charset="0"/>
              </a:rPr>
              <a:t>of</a:t>
            </a:r>
            <a:r>
              <a:rPr lang="en-US" sz="4400">
                <a:latin typeface="+mn-lt"/>
                <a:cs typeface="Calibri" panose="020F0502020204030204" pitchFamily="34" charset="0"/>
              </a:rPr>
              <a:t> Top 5 Enrolling Sites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D23D99-C63D-3EDC-BD01-B3B5C9828C2E}"/>
              </a:ext>
            </a:extLst>
          </p:cNvPr>
          <p:cNvSpPr txBox="1"/>
          <p:nvPr/>
        </p:nvSpPr>
        <p:spPr>
          <a:xfrm>
            <a:off x="1064720" y="5741013"/>
            <a:ext cx="1006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180 p</a:t>
            </a:r>
            <a:r>
              <a:rPr lang="en-US" sz="2400" i="0">
                <a:solidFill>
                  <a:schemeClr val="tx1"/>
                </a:solidFill>
              </a:rPr>
              <a:t>atients were enrolled at 20 sites in the ALIGN-AR Trial</a:t>
            </a:r>
            <a:endParaRPr lang="en-US" sz="2400" i="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1701E3-C08A-4DD4-1CF9-DCE9B5E84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254"/>
              </p:ext>
            </p:extLst>
          </p:nvPr>
        </p:nvGraphicFramePr>
        <p:xfrm>
          <a:off x="205545" y="3484351"/>
          <a:ext cx="11780910" cy="2131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6182">
                  <a:extLst>
                    <a:ext uri="{9D8B030D-6E8A-4147-A177-3AD203B41FA5}">
                      <a16:colId xmlns:a16="http://schemas.microsoft.com/office/drawing/2014/main" val="3768217246"/>
                    </a:ext>
                  </a:extLst>
                </a:gridCol>
                <a:gridCol w="2356182">
                  <a:extLst>
                    <a:ext uri="{9D8B030D-6E8A-4147-A177-3AD203B41FA5}">
                      <a16:colId xmlns:a16="http://schemas.microsoft.com/office/drawing/2014/main" val="3660481455"/>
                    </a:ext>
                  </a:extLst>
                </a:gridCol>
                <a:gridCol w="2356182">
                  <a:extLst>
                    <a:ext uri="{9D8B030D-6E8A-4147-A177-3AD203B41FA5}">
                      <a16:colId xmlns:a16="http://schemas.microsoft.com/office/drawing/2014/main" val="2905774603"/>
                    </a:ext>
                  </a:extLst>
                </a:gridCol>
                <a:gridCol w="2356182">
                  <a:extLst>
                    <a:ext uri="{9D8B030D-6E8A-4147-A177-3AD203B41FA5}">
                      <a16:colId xmlns:a16="http://schemas.microsoft.com/office/drawing/2014/main" val="234747764"/>
                    </a:ext>
                  </a:extLst>
                </a:gridCol>
                <a:gridCol w="2356182">
                  <a:extLst>
                    <a:ext uri="{9D8B030D-6E8A-4147-A177-3AD203B41FA5}">
                      <a16:colId xmlns:a16="http://schemas.microsoft.com/office/drawing/2014/main" val="1047561451"/>
                    </a:ext>
                  </a:extLst>
                </a:gridCol>
              </a:tblGrid>
              <a:tr h="213148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Raj Makkar, MD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1600" dirty="0"/>
                        <a:t>Cedars-Sinai Medical Center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43 Patients</a:t>
                      </a:r>
                    </a:p>
                  </a:txBody>
                  <a:tcPr marT="182880">
                    <a:lnL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Susheel Kodali, MD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1600" dirty="0"/>
                        <a:t>Columbia University Medical Center/NYP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33 Patients</a:t>
                      </a:r>
                    </a:p>
                  </a:txBody>
                  <a:tcPr marT="182880">
                    <a:lnL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Jamie McCabe, MD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1600" dirty="0"/>
                        <a:t>University of Washington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13 Patients</a:t>
                      </a:r>
                    </a:p>
                  </a:txBody>
                  <a:tcPr marT="182880">
                    <a:lnL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David Daniels, MD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1600" dirty="0"/>
                        <a:t>California Pacific Medical Center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13 Patients</a:t>
                      </a:r>
                    </a:p>
                  </a:txBody>
                  <a:tcPr marT="182880">
                    <a:lnL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Lowell Satler, MD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1600" dirty="0"/>
                        <a:t>Washington Hospital Center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10 Patients</a:t>
                      </a:r>
                    </a:p>
                  </a:txBody>
                  <a:tcPr marT="182880">
                    <a:lnL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343379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289AF361-F6E7-CA20-0318-C3CAE8944E62}"/>
              </a:ext>
            </a:extLst>
          </p:cNvPr>
          <p:cNvGrpSpPr/>
          <p:nvPr/>
        </p:nvGrpSpPr>
        <p:grpSpPr>
          <a:xfrm>
            <a:off x="623154" y="1102940"/>
            <a:ext cx="11008401" cy="2271402"/>
            <a:chOff x="623154" y="1063184"/>
            <a:chExt cx="11008401" cy="2271402"/>
          </a:xfrm>
        </p:grpSpPr>
        <p:pic>
          <p:nvPicPr>
            <p:cNvPr id="1028" name="Picture 4" descr="Image result for susheel kodali">
              <a:extLst>
                <a:ext uri="{FF2B5EF4-FFF2-40B4-BE49-F238E27FC236}">
                  <a16:creationId xmlns:a16="http://schemas.microsoft.com/office/drawing/2014/main" id="{22AFF888-6233-E375-8868-52ECA37C5B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62"/>
            <a:stretch/>
          </p:blipFill>
          <p:spPr bwMode="auto">
            <a:xfrm>
              <a:off x="2978079" y="1063184"/>
              <a:ext cx="1588703" cy="227140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jamie mccabe">
              <a:extLst>
                <a:ext uri="{FF2B5EF4-FFF2-40B4-BE49-F238E27FC236}">
                  <a16:creationId xmlns:a16="http://schemas.microsoft.com/office/drawing/2014/main" id="{531BA97A-B89B-A17B-C26B-8C140B5346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13" r="17507"/>
            <a:stretch/>
          </p:blipFill>
          <p:spPr bwMode="auto">
            <a:xfrm>
              <a:off x="5333004" y="1063184"/>
              <a:ext cx="1588703" cy="227140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mage result for lowell sattler md whc">
              <a:extLst>
                <a:ext uri="{FF2B5EF4-FFF2-40B4-BE49-F238E27FC236}">
                  <a16:creationId xmlns:a16="http://schemas.microsoft.com/office/drawing/2014/main" id="{EE09A738-4364-51F6-A65B-2F7663B1C2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59" r="12259" b="937"/>
            <a:stretch/>
          </p:blipFill>
          <p:spPr bwMode="auto">
            <a:xfrm>
              <a:off x="10042852" y="1063184"/>
              <a:ext cx="1588703" cy="227140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4" descr="Image result for raj makkar">
              <a:extLst>
                <a:ext uri="{FF2B5EF4-FFF2-40B4-BE49-F238E27FC236}">
                  <a16:creationId xmlns:a16="http://schemas.microsoft.com/office/drawing/2014/main" id="{17B216A2-2DCF-4DC4-4A84-547BD57AB8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6" t="-1" r="9386" b="16843"/>
            <a:stretch/>
          </p:blipFill>
          <p:spPr bwMode="auto">
            <a:xfrm>
              <a:off x="623154" y="1063184"/>
              <a:ext cx="1588703" cy="2271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david daniels md cpmc">
              <a:extLst>
                <a:ext uri="{FF2B5EF4-FFF2-40B4-BE49-F238E27FC236}">
                  <a16:creationId xmlns:a16="http://schemas.microsoft.com/office/drawing/2014/main" id="{0CCD5AFA-142E-53F7-2646-CCAD727AF5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0" r="3230" b="3041"/>
            <a:stretch/>
          </p:blipFill>
          <p:spPr bwMode="auto">
            <a:xfrm>
              <a:off x="7687928" y="1063184"/>
              <a:ext cx="1588703" cy="227140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120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4E_yNK5pUagFeWCknvmf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obvpbgHESsGCIu6pqyDQ"/>
</p:tagLst>
</file>

<file path=ppt/theme/theme1.xml><?xml version="1.0" encoding="utf-8"?>
<a:theme xmlns:a="http://schemas.openxmlformats.org/drawingml/2006/main" name="CRF_2006_background">
  <a:themeElements>
    <a:clrScheme name="Custom 39">
      <a:dk1>
        <a:srgbClr val="000000"/>
      </a:dk1>
      <a:lt1>
        <a:srgbClr val="FFFFFF"/>
      </a:lt1>
      <a:dk2>
        <a:srgbClr val="1D384C"/>
      </a:dk2>
      <a:lt2>
        <a:srgbClr val="FEB91A"/>
      </a:lt2>
      <a:accent1>
        <a:srgbClr val="ED2937"/>
      </a:accent1>
      <a:accent2>
        <a:srgbClr val="6699FF"/>
      </a:accent2>
      <a:accent3>
        <a:srgbClr val="9A9A9C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i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Words>2489</Words>
  <Application>Microsoft Office PowerPoint</Application>
  <PresentationFormat>Widescreen</PresentationFormat>
  <Paragraphs>517</Paragraphs>
  <Slides>37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Helvetica</vt:lpstr>
      <vt:lpstr>Lub Dub Heavy</vt:lpstr>
      <vt:lpstr>Lub Dub Medium</vt:lpstr>
      <vt:lpstr>CRF_2006_background</vt:lpstr>
      <vt:lpstr>think-cell Slide</vt:lpstr>
      <vt:lpstr>The JenaValve Trilogy™ Heart Valve System in High Surgical Risk Patients with Symptomatic, Severe Aortic Regurgitation:   The ALIGN AR Trial</vt:lpstr>
      <vt:lpstr>PowerPoint Presentation</vt:lpstr>
      <vt:lpstr>Background</vt:lpstr>
      <vt:lpstr>Purpose</vt:lpstr>
      <vt:lpstr>ALIGN AR Study Design</vt:lpstr>
      <vt:lpstr>PowerPoint Presentation</vt:lpstr>
      <vt:lpstr>Trilogy THV in AR Anatomy</vt:lpstr>
      <vt:lpstr>Study Organization</vt:lpstr>
      <vt:lpstr>PIs of Top 5 Enrolling Sites</vt:lpstr>
      <vt:lpstr>Key Inclusion and Exclusion Criteria</vt:lpstr>
      <vt:lpstr>Primary Endpoints</vt:lpstr>
      <vt:lpstr>Key Secondary Endpoints</vt:lpstr>
      <vt:lpstr>PowerPoint Presentation</vt:lpstr>
      <vt:lpstr>Primary Efficacy Endpoint: Performance Goal Derivation  </vt:lpstr>
      <vt:lpstr>Study Methodology </vt:lpstr>
      <vt:lpstr>Screening and Patient Disposition (As Treated)</vt:lpstr>
      <vt:lpstr>Baseline Patient Characteristics</vt:lpstr>
      <vt:lpstr>Baseline Patient Characteristics</vt:lpstr>
      <vt:lpstr>ALIGN AR Patient Population</vt:lpstr>
      <vt:lpstr>Baseline Imaging Characteristics</vt:lpstr>
      <vt:lpstr>Procedural Details</vt:lpstr>
      <vt:lpstr>Procedural Outcomes</vt:lpstr>
      <vt:lpstr>Primary Safety Endpoint at 30 Days</vt:lpstr>
      <vt:lpstr>PowerPoint Presentation</vt:lpstr>
      <vt:lpstr>PowerPoint Presentation</vt:lpstr>
      <vt:lpstr>New Pacemaker Implant Rate By Tercile of Enrollment</vt:lpstr>
      <vt:lpstr>Reasons for New PPM Rate Decrease</vt:lpstr>
      <vt:lpstr>Hemodynamic Valve Performance </vt:lpstr>
      <vt:lpstr>Paravalvular Regurgitation</vt:lpstr>
      <vt:lpstr>LV Remodeling</vt:lpstr>
      <vt:lpstr>LV Mass</vt:lpstr>
      <vt:lpstr>NYHA Functional Class</vt:lpstr>
      <vt:lpstr>Quality of Life: KCCQ-OS</vt:lpstr>
      <vt:lpstr>The ALIGN AR Trial Conclusions (1)</vt:lpstr>
      <vt:lpstr>The ALIGN AR Trial Conclusions (2)</vt:lpstr>
      <vt:lpstr>The ALIGN AR Trial Clinical Implications</vt:lpstr>
      <vt:lpstr>The ALIGN AR Trial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Pinto, Duane (HMFP - Cardiology)</dc:creator>
  <cp:lastModifiedBy>Daniel Sun</cp:lastModifiedBy>
  <cp:revision>14</cp:revision>
  <dcterms:created xsi:type="dcterms:W3CDTF">2023-07-07T19:34:34Z</dcterms:created>
  <dcterms:modified xsi:type="dcterms:W3CDTF">2023-11-05T17:05:42Z</dcterms:modified>
</cp:coreProperties>
</file>